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42" r:id="rId2"/>
    <p:sldId id="506" r:id="rId3"/>
    <p:sldId id="507" r:id="rId4"/>
    <p:sldId id="445" r:id="rId5"/>
    <p:sldId id="508" r:id="rId6"/>
    <p:sldId id="510" r:id="rId7"/>
    <p:sldId id="505" r:id="rId8"/>
    <p:sldId id="478" r:id="rId9"/>
    <p:sldId id="511" r:id="rId10"/>
    <p:sldId id="512" r:id="rId11"/>
    <p:sldId id="509" r:id="rId12"/>
    <p:sldId id="504" r:id="rId13"/>
  </p:sldIdLst>
  <p:sldSz cx="10691813" cy="7559675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174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3482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5224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6965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587066" algn="l" defTabSz="1034826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3104479" algn="l" defTabSz="1034826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621893" algn="l" defTabSz="1034826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4139306" algn="l" defTabSz="1034826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9" userDrawn="1">
          <p15:clr>
            <a:srgbClr val="A4A3A4"/>
          </p15:clr>
        </p15:guide>
        <p15:guide id="3" orient="horz" pos="2381" userDrawn="1">
          <p15:clr>
            <a:srgbClr val="A4A3A4"/>
          </p15:clr>
        </p15:guide>
        <p15:guide id="4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63A63"/>
    <a:srgbClr val="004078"/>
    <a:srgbClr val="E3E6EF"/>
    <a:srgbClr val="1797D7"/>
    <a:srgbClr val="003399"/>
    <a:srgbClr val="000000"/>
    <a:srgbClr val="EF3250"/>
    <a:srgbClr val="044F82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52" autoAdjust="0"/>
    <p:restoredTop sz="94660"/>
  </p:normalViewPr>
  <p:slideViewPr>
    <p:cSldViewPr>
      <p:cViewPr varScale="1">
        <p:scale>
          <a:sx n="98" d="100"/>
          <a:sy n="98" d="100"/>
        </p:scale>
        <p:origin x="3792" y="96"/>
      </p:cViewPr>
      <p:guideLst>
        <p:guide orient="horz" pos="2160"/>
        <p:guide pos="2919"/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1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1050" y="741363"/>
            <a:ext cx="5237163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691064"/>
            <a:ext cx="5438775" cy="4443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1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378951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058BD57-303F-44E6-8DAE-8BD698F98A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4969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5174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03482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55224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6965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587066" algn="l" defTabSz="10348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04479" algn="l" defTabSz="10348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21893" algn="l" defTabSz="10348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39306" algn="l" defTabSz="10348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1050" y="741363"/>
            <a:ext cx="5237163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8BD57-303F-44E6-8DAE-8BD698F98AA0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041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1050" y="741363"/>
            <a:ext cx="5237163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8BD57-303F-44E6-8DAE-8BD698F98AA0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6545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1050" y="741363"/>
            <a:ext cx="5237163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8BD57-303F-44E6-8DAE-8BD698F98AA0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5125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1050" y="741363"/>
            <a:ext cx="5237163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8BD57-303F-44E6-8DAE-8BD698F98AA0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593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1050" y="741363"/>
            <a:ext cx="5237163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8BD57-303F-44E6-8DAE-8BD698F98AA0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418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1050" y="741363"/>
            <a:ext cx="5237163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8BD57-303F-44E6-8DAE-8BD698F98AA0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2585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1050" y="741363"/>
            <a:ext cx="5237163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8BD57-303F-44E6-8DAE-8BD698F98AA0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4454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1050" y="741363"/>
            <a:ext cx="5237163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8BD57-303F-44E6-8DAE-8BD698F98AA0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8938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1050" y="741363"/>
            <a:ext cx="5237163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8BD57-303F-44E6-8DAE-8BD698F98AA0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2304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1050" y="741363"/>
            <a:ext cx="5237163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8BD57-303F-44E6-8DAE-8BD698F98AA0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299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7" y="2348403"/>
            <a:ext cx="9088041" cy="162043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3" y="4283817"/>
            <a:ext cx="7484270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4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7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1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6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0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5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09C11-566E-4000-99C8-7F85C17C65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875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529F4-CC25-4D6E-A96C-11CAFBFF6C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651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1565" y="302741"/>
            <a:ext cx="2405658" cy="64502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591" y="302741"/>
            <a:ext cx="7038777" cy="64502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3ADC5-389E-485B-B7E2-A8C243ACD5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235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3766C-CC30-4D49-871E-5194FD438A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328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81" y="4857792"/>
            <a:ext cx="9088041" cy="1501436"/>
          </a:xfrm>
        </p:spPr>
        <p:txBody>
          <a:bodyPr anchor="t"/>
          <a:lstStyle>
            <a:lvl1pPr algn="l">
              <a:defRPr sz="4561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81" y="3204117"/>
            <a:ext cx="9088041" cy="1653679"/>
          </a:xfrm>
        </p:spPr>
        <p:txBody>
          <a:bodyPr anchor="b"/>
          <a:lstStyle>
            <a:lvl1pPr marL="0" indent="0">
              <a:buNone/>
              <a:defRPr sz="2331">
                <a:solidFill>
                  <a:schemeClr val="tx1">
                    <a:tint val="75000"/>
                  </a:schemeClr>
                </a:solidFill>
              </a:defRPr>
            </a:lvl1pPr>
            <a:lvl2pPr marL="524398" indent="0">
              <a:buNone/>
              <a:defRPr sz="2027">
                <a:solidFill>
                  <a:schemeClr val="tx1">
                    <a:tint val="75000"/>
                  </a:schemeClr>
                </a:solidFill>
              </a:defRPr>
            </a:lvl2pPr>
            <a:lvl3pPr marL="1048796" indent="0">
              <a:buNone/>
              <a:defRPr sz="1824">
                <a:solidFill>
                  <a:schemeClr val="tx1">
                    <a:tint val="75000"/>
                  </a:schemeClr>
                </a:solidFill>
              </a:defRPr>
            </a:lvl3pPr>
            <a:lvl4pPr marL="1573195" indent="0">
              <a:buNone/>
              <a:defRPr sz="1622">
                <a:solidFill>
                  <a:schemeClr val="tx1">
                    <a:tint val="75000"/>
                  </a:schemeClr>
                </a:solidFill>
              </a:defRPr>
            </a:lvl4pPr>
            <a:lvl5pPr marL="2097593" indent="0">
              <a:buNone/>
              <a:defRPr sz="1622">
                <a:solidFill>
                  <a:schemeClr val="tx1">
                    <a:tint val="75000"/>
                  </a:schemeClr>
                </a:solidFill>
              </a:defRPr>
            </a:lvl5pPr>
            <a:lvl6pPr marL="2621991" indent="0">
              <a:buNone/>
              <a:defRPr sz="1622">
                <a:solidFill>
                  <a:schemeClr val="tx1">
                    <a:tint val="75000"/>
                  </a:schemeClr>
                </a:solidFill>
              </a:defRPr>
            </a:lvl6pPr>
            <a:lvl7pPr marL="3146389" indent="0">
              <a:buNone/>
              <a:defRPr sz="1622">
                <a:solidFill>
                  <a:schemeClr val="tx1">
                    <a:tint val="75000"/>
                  </a:schemeClr>
                </a:solidFill>
              </a:defRPr>
            </a:lvl7pPr>
            <a:lvl8pPr marL="3670789" indent="0">
              <a:buNone/>
              <a:defRPr sz="1622">
                <a:solidFill>
                  <a:schemeClr val="tx1">
                    <a:tint val="75000"/>
                  </a:schemeClr>
                </a:solidFill>
              </a:defRPr>
            </a:lvl8pPr>
            <a:lvl9pPr marL="4195187" indent="0">
              <a:buNone/>
              <a:defRPr sz="16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16D56-EE6A-4074-B56B-DB03D1162B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806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591" y="1763928"/>
            <a:ext cx="4722217" cy="4989036"/>
          </a:xfrm>
        </p:spPr>
        <p:txBody>
          <a:bodyPr/>
          <a:lstStyle>
            <a:lvl1pPr>
              <a:defRPr sz="3243"/>
            </a:lvl1pPr>
            <a:lvl2pPr>
              <a:defRPr sz="2736"/>
            </a:lvl2pPr>
            <a:lvl3pPr>
              <a:defRPr sz="2331"/>
            </a:lvl3pPr>
            <a:lvl4pPr>
              <a:defRPr sz="2027"/>
            </a:lvl4pPr>
            <a:lvl5pPr>
              <a:defRPr sz="2027"/>
            </a:lvl5pPr>
            <a:lvl6pPr>
              <a:defRPr sz="2027"/>
            </a:lvl6pPr>
            <a:lvl7pPr>
              <a:defRPr sz="2027"/>
            </a:lvl7pPr>
            <a:lvl8pPr>
              <a:defRPr sz="2027"/>
            </a:lvl8pPr>
            <a:lvl9pPr>
              <a:defRPr sz="202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005" y="1763928"/>
            <a:ext cx="4722217" cy="4989036"/>
          </a:xfrm>
        </p:spPr>
        <p:txBody>
          <a:bodyPr/>
          <a:lstStyle>
            <a:lvl1pPr>
              <a:defRPr sz="3243"/>
            </a:lvl1pPr>
            <a:lvl2pPr>
              <a:defRPr sz="2736"/>
            </a:lvl2pPr>
            <a:lvl3pPr>
              <a:defRPr sz="2331"/>
            </a:lvl3pPr>
            <a:lvl4pPr>
              <a:defRPr sz="2027"/>
            </a:lvl4pPr>
            <a:lvl5pPr>
              <a:defRPr sz="2027"/>
            </a:lvl5pPr>
            <a:lvl6pPr>
              <a:defRPr sz="2027"/>
            </a:lvl6pPr>
            <a:lvl7pPr>
              <a:defRPr sz="2027"/>
            </a:lvl7pPr>
            <a:lvl8pPr>
              <a:defRPr sz="2027"/>
            </a:lvl8pPr>
            <a:lvl9pPr>
              <a:defRPr sz="202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24E08-8783-4445-B4D0-E6FA3E95B7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618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4" y="1692178"/>
            <a:ext cx="4724074" cy="705219"/>
          </a:xfrm>
        </p:spPr>
        <p:txBody>
          <a:bodyPr anchor="b"/>
          <a:lstStyle>
            <a:lvl1pPr marL="0" indent="0">
              <a:buNone/>
              <a:defRPr sz="2736" b="1"/>
            </a:lvl1pPr>
            <a:lvl2pPr marL="524398" indent="0">
              <a:buNone/>
              <a:defRPr sz="2331" b="1"/>
            </a:lvl2pPr>
            <a:lvl3pPr marL="1048796" indent="0">
              <a:buNone/>
              <a:defRPr sz="2027" b="1"/>
            </a:lvl3pPr>
            <a:lvl4pPr marL="1573195" indent="0">
              <a:buNone/>
              <a:defRPr sz="1824" b="1"/>
            </a:lvl4pPr>
            <a:lvl5pPr marL="2097593" indent="0">
              <a:buNone/>
              <a:defRPr sz="1824" b="1"/>
            </a:lvl5pPr>
            <a:lvl6pPr marL="2621991" indent="0">
              <a:buNone/>
              <a:defRPr sz="1824" b="1"/>
            </a:lvl6pPr>
            <a:lvl7pPr marL="3146389" indent="0">
              <a:buNone/>
              <a:defRPr sz="1824" b="1"/>
            </a:lvl7pPr>
            <a:lvl8pPr marL="3670789" indent="0">
              <a:buNone/>
              <a:defRPr sz="1824" b="1"/>
            </a:lvl8pPr>
            <a:lvl9pPr marL="4195187" indent="0">
              <a:buNone/>
              <a:defRPr sz="182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594" y="2397397"/>
            <a:ext cx="4724074" cy="4355563"/>
          </a:xfrm>
        </p:spPr>
        <p:txBody>
          <a:bodyPr/>
          <a:lstStyle>
            <a:lvl1pPr>
              <a:defRPr sz="2736"/>
            </a:lvl1pPr>
            <a:lvl2pPr>
              <a:defRPr sz="2331"/>
            </a:lvl2pPr>
            <a:lvl3pPr>
              <a:defRPr sz="2027"/>
            </a:lvl3pPr>
            <a:lvl4pPr>
              <a:defRPr sz="1824"/>
            </a:lvl4pPr>
            <a:lvl5pPr>
              <a:defRPr sz="1824"/>
            </a:lvl5pPr>
            <a:lvl6pPr>
              <a:defRPr sz="1824"/>
            </a:lvl6pPr>
            <a:lvl7pPr>
              <a:defRPr sz="1824"/>
            </a:lvl7pPr>
            <a:lvl8pPr>
              <a:defRPr sz="1824"/>
            </a:lvl8pPr>
            <a:lvl9pPr>
              <a:defRPr sz="18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8" y="1692178"/>
            <a:ext cx="4725930" cy="705219"/>
          </a:xfrm>
        </p:spPr>
        <p:txBody>
          <a:bodyPr anchor="b"/>
          <a:lstStyle>
            <a:lvl1pPr marL="0" indent="0">
              <a:buNone/>
              <a:defRPr sz="2736" b="1"/>
            </a:lvl1pPr>
            <a:lvl2pPr marL="524398" indent="0">
              <a:buNone/>
              <a:defRPr sz="2331" b="1"/>
            </a:lvl2pPr>
            <a:lvl3pPr marL="1048796" indent="0">
              <a:buNone/>
              <a:defRPr sz="2027" b="1"/>
            </a:lvl3pPr>
            <a:lvl4pPr marL="1573195" indent="0">
              <a:buNone/>
              <a:defRPr sz="1824" b="1"/>
            </a:lvl4pPr>
            <a:lvl5pPr marL="2097593" indent="0">
              <a:buNone/>
              <a:defRPr sz="1824" b="1"/>
            </a:lvl5pPr>
            <a:lvl6pPr marL="2621991" indent="0">
              <a:buNone/>
              <a:defRPr sz="1824" b="1"/>
            </a:lvl6pPr>
            <a:lvl7pPr marL="3146389" indent="0">
              <a:buNone/>
              <a:defRPr sz="1824" b="1"/>
            </a:lvl7pPr>
            <a:lvl8pPr marL="3670789" indent="0">
              <a:buNone/>
              <a:defRPr sz="1824" b="1"/>
            </a:lvl8pPr>
            <a:lvl9pPr marL="4195187" indent="0">
              <a:buNone/>
              <a:defRPr sz="182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1298" y="2397397"/>
            <a:ext cx="4725930" cy="4355563"/>
          </a:xfrm>
        </p:spPr>
        <p:txBody>
          <a:bodyPr/>
          <a:lstStyle>
            <a:lvl1pPr>
              <a:defRPr sz="2736"/>
            </a:lvl1pPr>
            <a:lvl2pPr>
              <a:defRPr sz="2331"/>
            </a:lvl2pPr>
            <a:lvl3pPr>
              <a:defRPr sz="2027"/>
            </a:lvl3pPr>
            <a:lvl4pPr>
              <a:defRPr sz="1824"/>
            </a:lvl4pPr>
            <a:lvl5pPr>
              <a:defRPr sz="1824"/>
            </a:lvl5pPr>
            <a:lvl6pPr>
              <a:defRPr sz="1824"/>
            </a:lvl6pPr>
            <a:lvl7pPr>
              <a:defRPr sz="1824"/>
            </a:lvl7pPr>
            <a:lvl8pPr>
              <a:defRPr sz="1824"/>
            </a:lvl8pPr>
            <a:lvl9pPr>
              <a:defRPr sz="18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43951-976A-4EF1-AA21-C41AA70B34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132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736C1-B718-4B6C-BAC8-F877ACD1C5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936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15BA2-85AC-42D6-84EA-5D4A221EDC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832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6" y="300987"/>
            <a:ext cx="3517533" cy="1280945"/>
          </a:xfrm>
        </p:spPr>
        <p:txBody>
          <a:bodyPr anchor="b"/>
          <a:lstStyle>
            <a:lvl1pPr algn="l">
              <a:defRPr sz="233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207" y="300991"/>
            <a:ext cx="5977022" cy="6451973"/>
          </a:xfrm>
        </p:spPr>
        <p:txBody>
          <a:bodyPr/>
          <a:lstStyle>
            <a:lvl1pPr>
              <a:defRPr sz="3649"/>
            </a:lvl1pPr>
            <a:lvl2pPr>
              <a:defRPr sz="3243"/>
            </a:lvl2pPr>
            <a:lvl3pPr>
              <a:defRPr sz="2736"/>
            </a:lvl3pPr>
            <a:lvl4pPr>
              <a:defRPr sz="2331"/>
            </a:lvl4pPr>
            <a:lvl5pPr>
              <a:defRPr sz="2331"/>
            </a:lvl5pPr>
            <a:lvl6pPr>
              <a:defRPr sz="2331"/>
            </a:lvl6pPr>
            <a:lvl7pPr>
              <a:defRPr sz="2331"/>
            </a:lvl7pPr>
            <a:lvl8pPr>
              <a:defRPr sz="2331"/>
            </a:lvl8pPr>
            <a:lvl9pPr>
              <a:defRPr sz="233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6" y="1581936"/>
            <a:ext cx="3517533" cy="5171028"/>
          </a:xfrm>
        </p:spPr>
        <p:txBody>
          <a:bodyPr/>
          <a:lstStyle>
            <a:lvl1pPr marL="0" indent="0">
              <a:buNone/>
              <a:defRPr sz="1622"/>
            </a:lvl1pPr>
            <a:lvl2pPr marL="524398" indent="0">
              <a:buNone/>
              <a:defRPr sz="1419"/>
            </a:lvl2pPr>
            <a:lvl3pPr marL="1048796" indent="0">
              <a:buNone/>
              <a:defRPr sz="1115"/>
            </a:lvl3pPr>
            <a:lvl4pPr marL="1573195" indent="0">
              <a:buNone/>
              <a:defRPr sz="1014"/>
            </a:lvl4pPr>
            <a:lvl5pPr marL="2097593" indent="0">
              <a:buNone/>
              <a:defRPr sz="1014"/>
            </a:lvl5pPr>
            <a:lvl6pPr marL="2621991" indent="0">
              <a:buNone/>
              <a:defRPr sz="1014"/>
            </a:lvl6pPr>
            <a:lvl7pPr marL="3146389" indent="0">
              <a:buNone/>
              <a:defRPr sz="1014"/>
            </a:lvl7pPr>
            <a:lvl8pPr marL="3670789" indent="0">
              <a:buNone/>
              <a:defRPr sz="1014"/>
            </a:lvl8pPr>
            <a:lvl9pPr marL="4195187" indent="0">
              <a:buNone/>
              <a:defRPr sz="101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CD098-F4F1-4FC5-93C9-C043832078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720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1" y="5291774"/>
            <a:ext cx="6415088" cy="624724"/>
          </a:xfrm>
        </p:spPr>
        <p:txBody>
          <a:bodyPr anchor="b"/>
          <a:lstStyle>
            <a:lvl1pPr algn="l">
              <a:defRPr sz="233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1" y="675471"/>
            <a:ext cx="6415088" cy="4535805"/>
          </a:xfrm>
        </p:spPr>
        <p:txBody>
          <a:bodyPr rtlCol="0">
            <a:normAutofit/>
          </a:bodyPr>
          <a:lstStyle>
            <a:lvl1pPr marL="0" indent="0">
              <a:buNone/>
              <a:defRPr sz="3649"/>
            </a:lvl1pPr>
            <a:lvl2pPr marL="524398" indent="0">
              <a:buNone/>
              <a:defRPr sz="3243"/>
            </a:lvl2pPr>
            <a:lvl3pPr marL="1048796" indent="0">
              <a:buNone/>
              <a:defRPr sz="2736"/>
            </a:lvl3pPr>
            <a:lvl4pPr marL="1573195" indent="0">
              <a:buNone/>
              <a:defRPr sz="2331"/>
            </a:lvl4pPr>
            <a:lvl5pPr marL="2097593" indent="0">
              <a:buNone/>
              <a:defRPr sz="2331"/>
            </a:lvl5pPr>
            <a:lvl6pPr marL="2621991" indent="0">
              <a:buNone/>
              <a:defRPr sz="2331"/>
            </a:lvl6pPr>
            <a:lvl7pPr marL="3146389" indent="0">
              <a:buNone/>
              <a:defRPr sz="2331"/>
            </a:lvl7pPr>
            <a:lvl8pPr marL="3670789" indent="0">
              <a:buNone/>
              <a:defRPr sz="2331"/>
            </a:lvl8pPr>
            <a:lvl9pPr marL="4195187" indent="0">
              <a:buNone/>
              <a:defRPr sz="2331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1" y="5916497"/>
            <a:ext cx="6415088" cy="887212"/>
          </a:xfrm>
        </p:spPr>
        <p:txBody>
          <a:bodyPr/>
          <a:lstStyle>
            <a:lvl1pPr marL="0" indent="0">
              <a:buNone/>
              <a:defRPr sz="1622"/>
            </a:lvl1pPr>
            <a:lvl2pPr marL="524398" indent="0">
              <a:buNone/>
              <a:defRPr sz="1419"/>
            </a:lvl2pPr>
            <a:lvl3pPr marL="1048796" indent="0">
              <a:buNone/>
              <a:defRPr sz="1115"/>
            </a:lvl3pPr>
            <a:lvl4pPr marL="1573195" indent="0">
              <a:buNone/>
              <a:defRPr sz="1014"/>
            </a:lvl4pPr>
            <a:lvl5pPr marL="2097593" indent="0">
              <a:buNone/>
              <a:defRPr sz="1014"/>
            </a:lvl5pPr>
            <a:lvl6pPr marL="2621991" indent="0">
              <a:buNone/>
              <a:defRPr sz="1014"/>
            </a:lvl6pPr>
            <a:lvl7pPr marL="3146389" indent="0">
              <a:buNone/>
              <a:defRPr sz="1014"/>
            </a:lvl7pPr>
            <a:lvl8pPr marL="3670789" indent="0">
              <a:buNone/>
              <a:defRPr sz="1014"/>
            </a:lvl8pPr>
            <a:lvl9pPr marL="4195187" indent="0">
              <a:buNone/>
              <a:defRPr sz="101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D9368-56E0-466B-A373-BCDBC8D873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594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591" y="302738"/>
            <a:ext cx="9622631" cy="12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483" tIns="51741" rIns="103483" bIns="517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591" y="1763925"/>
            <a:ext cx="9622631" cy="498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483" tIns="51741" rIns="103483" bIns="517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701"/>
            <a:ext cx="2494757" cy="402482"/>
          </a:xfrm>
          <a:prstGeom prst="rect">
            <a:avLst/>
          </a:prstGeom>
        </p:spPr>
        <p:txBody>
          <a:bodyPr vert="horz" lIns="103483" tIns="51741" rIns="103483" bIns="51741" rtlCol="0" anchor="ctr"/>
          <a:lstStyle>
            <a:lvl1pPr algn="l" eaLnBrk="1" hangingPunct="1">
              <a:defRPr sz="1419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37" y="7006701"/>
            <a:ext cx="3385741" cy="402482"/>
          </a:xfrm>
          <a:prstGeom prst="rect">
            <a:avLst/>
          </a:prstGeom>
        </p:spPr>
        <p:txBody>
          <a:bodyPr vert="horz" lIns="103483" tIns="51741" rIns="103483" bIns="51741" rtlCol="0" anchor="ctr"/>
          <a:lstStyle>
            <a:lvl1pPr algn="ctr" eaLnBrk="1" hangingPunct="1">
              <a:defRPr sz="1419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7006701"/>
            <a:ext cx="2494757" cy="402482"/>
          </a:xfrm>
          <a:prstGeom prst="rect">
            <a:avLst/>
          </a:prstGeom>
        </p:spPr>
        <p:txBody>
          <a:bodyPr vert="horz" wrap="square" lIns="103483" tIns="51741" rIns="103483" bIns="5174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19">
                <a:solidFill>
                  <a:srgbClr val="898989"/>
                </a:solidFill>
              </a:defRPr>
            </a:lvl1pPr>
          </a:lstStyle>
          <a:p>
            <a:fld id="{33EE1C32-2A1A-403D-B252-3ED99EDC944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68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68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68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68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68">
          <a:solidFill>
            <a:schemeClr val="tx1"/>
          </a:solidFill>
          <a:latin typeface="Calibri" pitchFamily="34" charset="0"/>
        </a:defRPr>
      </a:lvl5pPr>
      <a:lvl6pPr marL="524398" algn="ctr" rtl="0" fontAlgn="base">
        <a:spcBef>
          <a:spcPct val="0"/>
        </a:spcBef>
        <a:spcAft>
          <a:spcPct val="0"/>
        </a:spcAft>
        <a:defRPr sz="5068">
          <a:solidFill>
            <a:schemeClr val="tx1"/>
          </a:solidFill>
          <a:latin typeface="Calibri" pitchFamily="34" charset="0"/>
        </a:defRPr>
      </a:lvl6pPr>
      <a:lvl7pPr marL="1048796" algn="ctr" rtl="0" fontAlgn="base">
        <a:spcBef>
          <a:spcPct val="0"/>
        </a:spcBef>
        <a:spcAft>
          <a:spcPct val="0"/>
        </a:spcAft>
        <a:defRPr sz="5068">
          <a:solidFill>
            <a:schemeClr val="tx1"/>
          </a:solidFill>
          <a:latin typeface="Calibri" pitchFamily="34" charset="0"/>
        </a:defRPr>
      </a:lvl7pPr>
      <a:lvl8pPr marL="1573195" algn="ctr" rtl="0" fontAlgn="base">
        <a:spcBef>
          <a:spcPct val="0"/>
        </a:spcBef>
        <a:spcAft>
          <a:spcPct val="0"/>
        </a:spcAft>
        <a:defRPr sz="5068">
          <a:solidFill>
            <a:schemeClr val="tx1"/>
          </a:solidFill>
          <a:latin typeface="Calibri" pitchFamily="34" charset="0"/>
        </a:defRPr>
      </a:lvl8pPr>
      <a:lvl9pPr marL="2097593" algn="ctr" rtl="0" fontAlgn="base">
        <a:spcBef>
          <a:spcPct val="0"/>
        </a:spcBef>
        <a:spcAft>
          <a:spcPct val="0"/>
        </a:spcAft>
        <a:defRPr sz="5068">
          <a:solidFill>
            <a:schemeClr val="tx1"/>
          </a:solidFill>
          <a:latin typeface="Calibri" pitchFamily="34" charset="0"/>
        </a:defRPr>
      </a:lvl9pPr>
    </p:titleStyle>
    <p:bodyStyle>
      <a:lvl1pPr marL="393299" indent="-39329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49" kern="1200">
          <a:solidFill>
            <a:schemeClr val="tx1"/>
          </a:solidFill>
          <a:latin typeface="+mn-lt"/>
          <a:ea typeface="+mn-ea"/>
          <a:cs typeface="+mn-cs"/>
        </a:defRPr>
      </a:lvl1pPr>
      <a:lvl2pPr marL="852148" indent="-32774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43" kern="1200">
          <a:solidFill>
            <a:schemeClr val="tx1"/>
          </a:solidFill>
          <a:latin typeface="+mn-lt"/>
          <a:ea typeface="+mn-ea"/>
          <a:cs typeface="+mn-cs"/>
        </a:defRPr>
      </a:lvl2pPr>
      <a:lvl3pPr marL="1310996" indent="-262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36" kern="1200">
          <a:solidFill>
            <a:schemeClr val="tx1"/>
          </a:solidFill>
          <a:latin typeface="+mn-lt"/>
          <a:ea typeface="+mn-ea"/>
          <a:cs typeface="+mn-cs"/>
        </a:defRPr>
      </a:lvl3pPr>
      <a:lvl4pPr marL="1835394" indent="-262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1" kern="1200">
          <a:solidFill>
            <a:schemeClr val="tx1"/>
          </a:solidFill>
          <a:latin typeface="+mn-lt"/>
          <a:ea typeface="+mn-ea"/>
          <a:cs typeface="+mn-cs"/>
        </a:defRPr>
      </a:lvl4pPr>
      <a:lvl5pPr marL="2359793" indent="-262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31" kern="1200">
          <a:solidFill>
            <a:schemeClr val="tx1"/>
          </a:solidFill>
          <a:latin typeface="+mn-lt"/>
          <a:ea typeface="+mn-ea"/>
          <a:cs typeface="+mn-cs"/>
        </a:defRPr>
      </a:lvl5pPr>
      <a:lvl6pPr marL="2884191" indent="-262200" algn="l" defTabSz="1048796" rtl="0" eaLnBrk="1" latinLnBrk="0" hangingPunct="1">
        <a:spcBef>
          <a:spcPct val="20000"/>
        </a:spcBef>
        <a:buFont typeface="Arial" pitchFamily="34" charset="0"/>
        <a:buChar char="•"/>
        <a:defRPr sz="2331" kern="1200">
          <a:solidFill>
            <a:schemeClr val="tx1"/>
          </a:solidFill>
          <a:latin typeface="+mn-lt"/>
          <a:ea typeface="+mn-ea"/>
          <a:cs typeface="+mn-cs"/>
        </a:defRPr>
      </a:lvl6pPr>
      <a:lvl7pPr marL="3408589" indent="-262200" algn="l" defTabSz="1048796" rtl="0" eaLnBrk="1" latinLnBrk="0" hangingPunct="1">
        <a:spcBef>
          <a:spcPct val="20000"/>
        </a:spcBef>
        <a:buFont typeface="Arial" pitchFamily="34" charset="0"/>
        <a:buChar char="•"/>
        <a:defRPr sz="2331" kern="1200">
          <a:solidFill>
            <a:schemeClr val="tx1"/>
          </a:solidFill>
          <a:latin typeface="+mn-lt"/>
          <a:ea typeface="+mn-ea"/>
          <a:cs typeface="+mn-cs"/>
        </a:defRPr>
      </a:lvl7pPr>
      <a:lvl8pPr marL="3932987" indent="-262200" algn="l" defTabSz="1048796" rtl="0" eaLnBrk="1" latinLnBrk="0" hangingPunct="1">
        <a:spcBef>
          <a:spcPct val="20000"/>
        </a:spcBef>
        <a:buFont typeface="Arial" pitchFamily="34" charset="0"/>
        <a:buChar char="•"/>
        <a:defRPr sz="2331" kern="1200">
          <a:solidFill>
            <a:schemeClr val="tx1"/>
          </a:solidFill>
          <a:latin typeface="+mn-lt"/>
          <a:ea typeface="+mn-ea"/>
          <a:cs typeface="+mn-cs"/>
        </a:defRPr>
      </a:lvl8pPr>
      <a:lvl9pPr marL="4457386" indent="-262200" algn="l" defTabSz="1048796" rtl="0" eaLnBrk="1" latinLnBrk="0" hangingPunct="1">
        <a:spcBef>
          <a:spcPct val="20000"/>
        </a:spcBef>
        <a:buFont typeface="Arial" pitchFamily="34" charset="0"/>
        <a:buChar char="•"/>
        <a:defRPr sz="23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8796" rtl="0" eaLnBrk="1" latinLnBrk="0" hangingPunct="1">
        <a:defRPr sz="2027" kern="1200">
          <a:solidFill>
            <a:schemeClr val="tx1"/>
          </a:solidFill>
          <a:latin typeface="+mn-lt"/>
          <a:ea typeface="+mn-ea"/>
          <a:cs typeface="+mn-cs"/>
        </a:defRPr>
      </a:lvl1pPr>
      <a:lvl2pPr marL="524398" algn="l" defTabSz="1048796" rtl="0" eaLnBrk="1" latinLnBrk="0" hangingPunct="1">
        <a:defRPr sz="2027" kern="1200">
          <a:solidFill>
            <a:schemeClr val="tx1"/>
          </a:solidFill>
          <a:latin typeface="+mn-lt"/>
          <a:ea typeface="+mn-ea"/>
          <a:cs typeface="+mn-cs"/>
        </a:defRPr>
      </a:lvl2pPr>
      <a:lvl3pPr marL="1048796" algn="l" defTabSz="1048796" rtl="0" eaLnBrk="1" latinLnBrk="0" hangingPunct="1">
        <a:defRPr sz="2027" kern="1200">
          <a:solidFill>
            <a:schemeClr val="tx1"/>
          </a:solidFill>
          <a:latin typeface="+mn-lt"/>
          <a:ea typeface="+mn-ea"/>
          <a:cs typeface="+mn-cs"/>
        </a:defRPr>
      </a:lvl3pPr>
      <a:lvl4pPr marL="1573195" algn="l" defTabSz="1048796" rtl="0" eaLnBrk="1" latinLnBrk="0" hangingPunct="1">
        <a:defRPr sz="2027" kern="1200">
          <a:solidFill>
            <a:schemeClr val="tx1"/>
          </a:solidFill>
          <a:latin typeface="+mn-lt"/>
          <a:ea typeface="+mn-ea"/>
          <a:cs typeface="+mn-cs"/>
        </a:defRPr>
      </a:lvl4pPr>
      <a:lvl5pPr marL="2097593" algn="l" defTabSz="1048796" rtl="0" eaLnBrk="1" latinLnBrk="0" hangingPunct="1">
        <a:defRPr sz="2027" kern="1200">
          <a:solidFill>
            <a:schemeClr val="tx1"/>
          </a:solidFill>
          <a:latin typeface="+mn-lt"/>
          <a:ea typeface="+mn-ea"/>
          <a:cs typeface="+mn-cs"/>
        </a:defRPr>
      </a:lvl5pPr>
      <a:lvl6pPr marL="2621991" algn="l" defTabSz="1048796" rtl="0" eaLnBrk="1" latinLnBrk="0" hangingPunct="1">
        <a:defRPr sz="2027" kern="1200">
          <a:solidFill>
            <a:schemeClr val="tx1"/>
          </a:solidFill>
          <a:latin typeface="+mn-lt"/>
          <a:ea typeface="+mn-ea"/>
          <a:cs typeface="+mn-cs"/>
        </a:defRPr>
      </a:lvl6pPr>
      <a:lvl7pPr marL="3146389" algn="l" defTabSz="1048796" rtl="0" eaLnBrk="1" latinLnBrk="0" hangingPunct="1">
        <a:defRPr sz="2027" kern="1200">
          <a:solidFill>
            <a:schemeClr val="tx1"/>
          </a:solidFill>
          <a:latin typeface="+mn-lt"/>
          <a:ea typeface="+mn-ea"/>
          <a:cs typeface="+mn-cs"/>
        </a:defRPr>
      </a:lvl7pPr>
      <a:lvl8pPr marL="3670789" algn="l" defTabSz="1048796" rtl="0" eaLnBrk="1" latinLnBrk="0" hangingPunct="1">
        <a:defRPr sz="2027" kern="1200">
          <a:solidFill>
            <a:schemeClr val="tx1"/>
          </a:solidFill>
          <a:latin typeface="+mn-lt"/>
          <a:ea typeface="+mn-ea"/>
          <a:cs typeface="+mn-cs"/>
        </a:defRPr>
      </a:lvl8pPr>
      <a:lvl9pPr marL="4195187" algn="l" defTabSz="1048796" rtl="0" eaLnBrk="1" latinLnBrk="0" hangingPunct="1">
        <a:defRPr sz="20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em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4.emf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5.emf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7002EA-DB3C-4A79-AC54-A7C30E32A9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9842" y="2498755"/>
            <a:ext cx="6840761" cy="51305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008A19-B02A-4C18-97CF-15BE3D5CF3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734" y="-36163"/>
            <a:ext cx="10799280" cy="7632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79781A-AAFE-7541-BB55-8F047EEB2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69" y="551303"/>
            <a:ext cx="3403600" cy="965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7B87A2-D668-5347-AE64-90960F38737E}"/>
              </a:ext>
            </a:extLst>
          </p:cNvPr>
          <p:cNvSpPr txBox="1"/>
          <p:nvPr/>
        </p:nvSpPr>
        <p:spPr>
          <a:xfrm>
            <a:off x="521368" y="2627709"/>
            <a:ext cx="6840761" cy="15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FuturaDemiC" pitchFamily="82" charset="0"/>
              </a:rPr>
              <a:t>КАЧЕСТВО</a:t>
            </a:r>
            <a:r>
              <a:rPr lang="en-US" sz="2400" dirty="0">
                <a:solidFill>
                  <a:schemeClr val="bg1"/>
                </a:solidFill>
                <a:latin typeface="FuturaDemiC" pitchFamily="82" charset="0"/>
              </a:rPr>
              <a:t>.</a:t>
            </a:r>
            <a:r>
              <a:rPr lang="ru-RU" sz="2400" dirty="0">
                <a:solidFill>
                  <a:schemeClr val="bg1"/>
                </a:solidFill>
                <a:latin typeface="FuturaDemiC" pitchFamily="82" charset="0"/>
              </a:rPr>
              <a:t> БЕЗОПАСНОСТЬ</a:t>
            </a:r>
            <a:r>
              <a:rPr lang="en-US" sz="2400" dirty="0">
                <a:solidFill>
                  <a:schemeClr val="bg1"/>
                </a:solidFill>
                <a:latin typeface="FuturaDemiC" pitchFamily="82" charset="0"/>
              </a:rPr>
              <a:t>.</a:t>
            </a:r>
            <a:r>
              <a:rPr lang="ru-RU" sz="2400" dirty="0">
                <a:solidFill>
                  <a:schemeClr val="bg1"/>
                </a:solidFill>
                <a:latin typeface="FuturaDemiC" pitchFamily="82" charset="0"/>
              </a:rPr>
              <a:t> ДИЗАЙН</a:t>
            </a:r>
            <a:r>
              <a:rPr lang="en-US" sz="2400" dirty="0">
                <a:solidFill>
                  <a:schemeClr val="bg1"/>
                </a:solidFill>
                <a:latin typeface="FuturaDemiC" pitchFamily="82" charset="0"/>
              </a:rPr>
              <a:t>.</a:t>
            </a:r>
            <a:endParaRPr lang="ru-RU" sz="2400" dirty="0">
              <a:solidFill>
                <a:schemeClr val="bg1"/>
              </a:solidFill>
              <a:latin typeface="FuturaDemiC" pitchFamily="82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FuturaDemiC" pitchFamily="82" charset="0"/>
              </a:rPr>
              <a:t>КАК ЧАСТЬ СТРАТЕГИЧЕСКОЙ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FuturaDemiC" pitchFamily="82" charset="0"/>
              </a:rPr>
              <a:t>ПЛАТФОРМЫ КОМПАНИИ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0F304C-E270-CA44-8C4E-95845E034E47}"/>
              </a:ext>
            </a:extLst>
          </p:cNvPr>
          <p:cNvSpPr txBox="1"/>
          <p:nvPr/>
        </p:nvSpPr>
        <p:spPr>
          <a:xfrm>
            <a:off x="521369" y="3227580"/>
            <a:ext cx="23999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chemeClr val="bg1"/>
              </a:solidFill>
              <a:latin typeface="FuturaBookC" pitchFamily="82" charset="0"/>
            </a:endParaRPr>
          </a:p>
          <a:p>
            <a:endParaRPr lang="ru-RU" sz="2400" dirty="0">
              <a:solidFill>
                <a:schemeClr val="bg1"/>
              </a:solidFill>
              <a:latin typeface="FuturaBookC" pitchFamily="82" charset="0"/>
            </a:endParaRPr>
          </a:p>
          <a:p>
            <a:endParaRPr lang="ru-RU" sz="2400" dirty="0">
              <a:solidFill>
                <a:schemeClr val="bg1"/>
              </a:solidFill>
              <a:latin typeface="FuturaBookC" pitchFamily="82" charset="0"/>
            </a:endParaRPr>
          </a:p>
          <a:p>
            <a:endParaRPr lang="ru-RU" sz="2400" dirty="0">
              <a:solidFill>
                <a:schemeClr val="bg1"/>
              </a:solidFill>
              <a:latin typeface="FuturaBookC" pitchFamily="82" charset="0"/>
            </a:endParaRPr>
          </a:p>
          <a:p>
            <a:endParaRPr lang="ru-RU" sz="2400" dirty="0">
              <a:solidFill>
                <a:schemeClr val="bg1"/>
              </a:solidFill>
              <a:latin typeface="FuturaBookC" pitchFamily="82" charset="0"/>
            </a:endParaRPr>
          </a:p>
          <a:p>
            <a:endParaRPr lang="ru-RU" sz="2400" dirty="0">
              <a:solidFill>
                <a:schemeClr val="bg1"/>
              </a:solidFill>
              <a:latin typeface="FuturaBookC" pitchFamily="82" charset="0"/>
            </a:endParaRPr>
          </a:p>
          <a:p>
            <a:endParaRPr lang="ru-RU" sz="2400" dirty="0">
              <a:solidFill>
                <a:schemeClr val="bg1"/>
              </a:solidFill>
              <a:latin typeface="FuturaBookC" pitchFamily="82" charset="0"/>
            </a:endParaRPr>
          </a:p>
          <a:p>
            <a:endParaRPr lang="ru-RU" sz="2400" dirty="0">
              <a:solidFill>
                <a:schemeClr val="bg1"/>
              </a:solidFill>
              <a:latin typeface="FuturaBookC" pitchFamily="82" charset="0"/>
            </a:endParaRPr>
          </a:p>
          <a:p>
            <a:endParaRPr lang="ru-RU" sz="2400" dirty="0">
              <a:solidFill>
                <a:schemeClr val="bg1"/>
              </a:solidFill>
              <a:latin typeface="FuturaBookC" pitchFamily="82" charset="0"/>
            </a:endParaRPr>
          </a:p>
          <a:p>
            <a:endParaRPr lang="ru-RU" sz="2400" dirty="0">
              <a:solidFill>
                <a:schemeClr val="bg1"/>
              </a:solidFill>
              <a:latin typeface="FuturaBookC" pitchFamily="82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FuturaBookC" pitchFamily="82" charset="0"/>
              </a:rPr>
              <a:t>Москва 20</a:t>
            </a:r>
            <a:r>
              <a:rPr lang="en-US" sz="2400" dirty="0">
                <a:solidFill>
                  <a:schemeClr val="bg1"/>
                </a:solidFill>
                <a:latin typeface="FuturaBookC" pitchFamily="82" charset="0"/>
              </a:rPr>
              <a:t>20</a:t>
            </a:r>
            <a:r>
              <a:rPr lang="ru-RU" sz="2400" dirty="0">
                <a:solidFill>
                  <a:schemeClr val="bg1"/>
                </a:solidFill>
                <a:latin typeface="FuturaBookC" pitchFamily="82" charset="0"/>
              </a:rPr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2968961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22C3D43-BF13-4140-AF7D-DEEDF0E89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0" y="1132563"/>
            <a:ext cx="10693633" cy="3307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CA3E32D-5012-A340-BCE8-5792EDB64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98" y="356887"/>
            <a:ext cx="2336800" cy="660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153D9D4-5328-F546-9622-8BBDBD848404}"/>
              </a:ext>
            </a:extLst>
          </p:cNvPr>
          <p:cNvSpPr txBox="1"/>
          <p:nvPr/>
        </p:nvSpPr>
        <p:spPr>
          <a:xfrm>
            <a:off x="9667160" y="694818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44877"/>
                </a:solidFill>
                <a:latin typeface="FuturaBookC" pitchFamily="82" charset="0"/>
              </a:rPr>
              <a:t>9</a:t>
            </a:r>
            <a:endParaRPr lang="ru-RU" sz="1400" dirty="0">
              <a:solidFill>
                <a:srgbClr val="144877"/>
              </a:solidFill>
              <a:latin typeface="FuturaBookC" pitchFamily="82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89297" y="6732165"/>
            <a:ext cx="9265121" cy="0"/>
          </a:xfrm>
          <a:prstGeom prst="line">
            <a:avLst/>
          </a:prstGeom>
          <a:ln>
            <a:solidFill>
              <a:srgbClr val="00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43FA20F-22C9-42A7-B40D-9A2FAA2DF386}"/>
              </a:ext>
            </a:extLst>
          </p:cNvPr>
          <p:cNvSpPr txBox="1"/>
          <p:nvPr/>
        </p:nvSpPr>
        <p:spPr>
          <a:xfrm>
            <a:off x="620387" y="6948189"/>
            <a:ext cx="48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FuturaBookC" pitchFamily="82" charset="0"/>
              </a:rPr>
              <a:t>www.kmzlift.ru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FuturaBookC" pitchFamily="82" charset="0"/>
              </a:rPr>
              <a:t> / +7 (495) 252 77 75 / Москва 2020 г.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33D1BC-BB62-4B2B-9BCE-94CA069EFC40}"/>
              </a:ext>
            </a:extLst>
          </p:cNvPr>
          <p:cNvSpPr txBox="1"/>
          <p:nvPr/>
        </p:nvSpPr>
        <p:spPr>
          <a:xfrm>
            <a:off x="3833739" y="479338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144877"/>
                </a:solidFill>
                <a:latin typeface="FuturaDemiC" pitchFamily="82" charset="0"/>
              </a:rPr>
              <a:t>2020: ГОД ДИЗАЙНА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EF13B3-2DC6-4789-AB57-CF2C3A9A38B8}"/>
              </a:ext>
            </a:extLst>
          </p:cNvPr>
          <p:cNvSpPr txBox="1"/>
          <p:nvPr/>
        </p:nvSpPr>
        <p:spPr>
          <a:xfrm>
            <a:off x="620387" y="1619597"/>
            <a:ext cx="580563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Компоновка каждого лифта в линейке световой завесой сплошного типа по всей высоте дверного проема позволяет быть уверенным в безопасности входа и выхода на каждом этаже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.</a:t>
            </a:r>
            <a:endParaRPr lang="ru-RU" sz="1400" dirty="0">
              <a:latin typeface="FuturaBookC" panose="04000500000000000000" pitchFamily="82" charset="0"/>
              <a:ea typeface="Adobe Fangsong Std R" panose="02020400000000000000" pitchFamily="18" charset="-128"/>
              <a:cs typeface="+mj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190920-4FDA-4184-B092-1F92EA8C3A8C}"/>
              </a:ext>
            </a:extLst>
          </p:cNvPr>
          <p:cNvSpPr txBox="1"/>
          <p:nvPr/>
        </p:nvSpPr>
        <p:spPr>
          <a:xfrm>
            <a:off x="6354018" y="5469652"/>
            <a:ext cx="374441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Высокая скорость движения (до 2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,5 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м/с) обеспечивается качественными и надежными современными лебедками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, 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как для лифтов с машинным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, 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так и для лифтов с </a:t>
            </a:r>
            <a:r>
              <a:rPr lang="ru-RU" sz="1400" dirty="0" err="1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безмашинным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 помещением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.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3AA741-D25C-4C42-9285-7DD1EA923D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33" y="2442264"/>
            <a:ext cx="5470212" cy="41039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B4294A-C8F6-4DA4-BB32-A3371F17BE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228004" y="2226340"/>
            <a:ext cx="356439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44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22C3D43-BF13-4140-AF7D-DEEDF0E89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0" y="1132563"/>
            <a:ext cx="10693633" cy="3307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CA3E32D-5012-A340-BCE8-5792EDB64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98" y="356887"/>
            <a:ext cx="2336800" cy="660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153D9D4-5328-F546-9622-8BBDBD848404}"/>
              </a:ext>
            </a:extLst>
          </p:cNvPr>
          <p:cNvSpPr txBox="1"/>
          <p:nvPr/>
        </p:nvSpPr>
        <p:spPr>
          <a:xfrm>
            <a:off x="9667160" y="6948188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144877"/>
                </a:solidFill>
                <a:latin typeface="FuturaBookC" pitchFamily="82" charset="0"/>
              </a:rPr>
              <a:t>10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89297" y="6732165"/>
            <a:ext cx="9265121" cy="0"/>
          </a:xfrm>
          <a:prstGeom prst="line">
            <a:avLst/>
          </a:prstGeom>
          <a:ln>
            <a:solidFill>
              <a:srgbClr val="00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3FFBD96-2DED-42EB-BABA-BC22AEF01B38}"/>
              </a:ext>
            </a:extLst>
          </p:cNvPr>
          <p:cNvSpPr txBox="1"/>
          <p:nvPr/>
        </p:nvSpPr>
        <p:spPr>
          <a:xfrm>
            <a:off x="620387" y="6948189"/>
            <a:ext cx="48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FuturaBookC" pitchFamily="82" charset="0"/>
              </a:rPr>
              <a:t>www.kmzlift.ru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FuturaBookC" pitchFamily="82" charset="0"/>
              </a:rPr>
              <a:t> / +7 (495) 252 77 75 / Москва 2020 г.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2E9C32-9113-40A1-8EAE-2CDA014083CD}"/>
              </a:ext>
            </a:extLst>
          </p:cNvPr>
          <p:cNvSpPr txBox="1"/>
          <p:nvPr/>
        </p:nvSpPr>
        <p:spPr>
          <a:xfrm>
            <a:off x="3833739" y="479338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144877"/>
                </a:solidFill>
                <a:latin typeface="FuturaDemiC" pitchFamily="82" charset="0"/>
              </a:rPr>
              <a:t>2021: ГОД БЕЗОПАСНОСТИ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560C12-D8D8-456B-B9F4-7915BEBA46DF}"/>
              </a:ext>
            </a:extLst>
          </p:cNvPr>
          <p:cNvSpPr txBox="1"/>
          <p:nvPr/>
        </p:nvSpPr>
        <p:spPr>
          <a:xfrm>
            <a:off x="620387" y="1733121"/>
            <a:ext cx="991009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FuturaDemiC" panose="04000500000000000000" pitchFamily="82" charset="0"/>
                <a:ea typeface="Adobe Fangsong Std R" panose="02020400000000000000" pitchFamily="18" charset="-128"/>
                <a:cs typeface="+mj-cs"/>
              </a:rPr>
              <a:t>Будущий </a:t>
            </a:r>
            <a:r>
              <a:rPr lang="en-US" sz="1400" b="1" dirty="0">
                <a:latin typeface="FuturaDemiC" panose="04000500000000000000" pitchFamily="82" charset="0"/>
                <a:ea typeface="Adobe Fangsong Std R" panose="02020400000000000000" pitchFamily="18" charset="-128"/>
                <a:cs typeface="+mj-cs"/>
              </a:rPr>
              <a:t>20</a:t>
            </a:r>
            <a:r>
              <a:rPr lang="ru-RU" sz="1400" b="1" dirty="0">
                <a:latin typeface="FuturaDemiC" panose="04000500000000000000" pitchFamily="82" charset="0"/>
                <a:ea typeface="Adobe Fangsong Std R" panose="02020400000000000000" pitchFamily="18" charset="-128"/>
                <a:cs typeface="+mj-cs"/>
              </a:rPr>
              <a:t>21</a:t>
            </a:r>
            <a:r>
              <a:rPr lang="en-US" sz="1400" b="1" dirty="0">
                <a:latin typeface="FuturaDemiC" panose="04000500000000000000" pitchFamily="82" charset="0"/>
                <a:ea typeface="Adobe Fangsong Std R" panose="02020400000000000000" pitchFamily="18" charset="-128"/>
                <a:cs typeface="+mj-cs"/>
              </a:rPr>
              <a:t> </a:t>
            </a:r>
            <a:r>
              <a:rPr lang="ru-RU" sz="1400" b="1" dirty="0">
                <a:latin typeface="FuturaDemiC" panose="04000500000000000000" pitchFamily="82" charset="0"/>
                <a:ea typeface="Adobe Fangsong Std R" panose="02020400000000000000" pitchFamily="18" charset="-128"/>
                <a:cs typeface="+mj-cs"/>
              </a:rPr>
              <a:t>год мы объявляем Годом Безопасности! </a:t>
            </a:r>
          </a:p>
          <a:p>
            <a:pPr>
              <a:defRPr/>
            </a:pPr>
            <a:endParaRPr lang="ru-RU" sz="1400" dirty="0">
              <a:latin typeface="FuturaLightC" panose="04000500000000000000" pitchFamily="82" charset="0"/>
              <a:ea typeface="Adobe Fangsong Std R" panose="02020400000000000000" pitchFamily="18" charset="-128"/>
              <a:cs typeface="+mj-cs"/>
            </a:endParaRPr>
          </a:p>
          <a:p>
            <a:pPr>
              <a:defRPr/>
            </a:pP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Безопасность – определяющий фактор для всей лифтостроительной отрасли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. 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Мы отдаем вопросам безопасности ключевое место в процессе проектирования и производства нашей продукции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. 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Именно поэтому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, 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мы будем делать акцент в наступающем году на Безопасности и выделяем следующие 5 основных узлов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, 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которые прошли сертификацию и разрабатываются собственными силами предприятия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, 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без использования сторонних компонентов:</a:t>
            </a:r>
          </a:p>
          <a:p>
            <a:pPr>
              <a:defRPr/>
            </a:pPr>
            <a:endParaRPr lang="ru-RU" sz="1400" dirty="0">
              <a:latin typeface="FuturaBookC" panose="04000500000000000000" pitchFamily="82" charset="0"/>
              <a:ea typeface="Adobe Fangsong Std R" panose="02020400000000000000" pitchFamily="18" charset="-128"/>
            </a:endParaRPr>
          </a:p>
          <a:p>
            <a:pPr>
              <a:defRPr/>
            </a:pPr>
            <a:endParaRPr lang="ru-RU" sz="1400" dirty="0">
              <a:latin typeface="FuturaBookC" panose="04000500000000000000" pitchFamily="82" charset="0"/>
              <a:ea typeface="Adobe Fangsong Std R" panose="02020400000000000000" pitchFamily="18" charset="-128"/>
            </a:endParaRPr>
          </a:p>
          <a:p>
            <a:pPr marL="342900" indent="-342900">
              <a:buAutoNum type="arabicParenR"/>
              <a:defRPr/>
            </a:pP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Буфер</a:t>
            </a:r>
          </a:p>
          <a:p>
            <a:pPr marL="342900" indent="-342900">
              <a:buAutoNum type="arabicParenR"/>
              <a:defRPr/>
            </a:pPr>
            <a:endParaRPr lang="ru-RU" sz="1400" dirty="0">
              <a:latin typeface="FuturaBookC" panose="04000500000000000000" pitchFamily="82" charset="0"/>
              <a:ea typeface="Adobe Fangsong Std R" panose="02020400000000000000" pitchFamily="18" charset="-128"/>
            </a:endParaRPr>
          </a:p>
          <a:p>
            <a:pPr marL="342900" indent="-342900">
              <a:buAutoNum type="arabicParenR"/>
              <a:defRPr/>
            </a:pPr>
            <a:r>
              <a:rPr lang="ru-RU" sz="1400" dirty="0" err="1">
                <a:latin typeface="FuturaBookC" panose="04000500000000000000" pitchFamily="82" charset="0"/>
                <a:ea typeface="Adobe Fangsong Std R" panose="02020400000000000000" pitchFamily="18" charset="-128"/>
              </a:rPr>
              <a:t>Гидроаппарат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 безопасности (разрывной клапан)</a:t>
            </a:r>
          </a:p>
          <a:p>
            <a:pPr marL="342900" indent="-342900">
              <a:buAutoNum type="arabicParenR"/>
              <a:defRPr/>
            </a:pPr>
            <a:endParaRPr lang="ru-RU" sz="1400" dirty="0">
              <a:latin typeface="FuturaBookC" panose="04000500000000000000" pitchFamily="82" charset="0"/>
              <a:ea typeface="Adobe Fangsong Std R" panose="02020400000000000000" pitchFamily="18" charset="-128"/>
            </a:endParaRPr>
          </a:p>
          <a:p>
            <a:pPr marL="342900" indent="-342900">
              <a:buAutoNum type="arabicParenR"/>
              <a:defRPr/>
            </a:pP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Замок двери шахты</a:t>
            </a:r>
          </a:p>
          <a:p>
            <a:pPr marL="342900" indent="-342900">
              <a:buAutoNum type="arabicParenR"/>
              <a:defRPr/>
            </a:pPr>
            <a:endParaRPr lang="ru-RU" sz="1400" dirty="0">
              <a:latin typeface="FuturaBookC" panose="04000500000000000000" pitchFamily="82" charset="0"/>
              <a:ea typeface="Adobe Fangsong Std R" panose="02020400000000000000" pitchFamily="18" charset="-128"/>
            </a:endParaRPr>
          </a:p>
          <a:p>
            <a:pPr marL="342900" indent="-342900">
              <a:buAutoNum type="arabicParenR"/>
              <a:defRPr/>
            </a:pP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Ловители двойного типа</a:t>
            </a:r>
          </a:p>
          <a:p>
            <a:pPr marL="342900" indent="-342900">
              <a:buAutoNum type="arabicParenR"/>
              <a:defRPr/>
            </a:pPr>
            <a:endParaRPr lang="ru-RU" sz="1400" dirty="0">
              <a:latin typeface="FuturaBookC" panose="04000500000000000000" pitchFamily="82" charset="0"/>
              <a:ea typeface="Adobe Fangsong Std R" panose="02020400000000000000" pitchFamily="18" charset="-128"/>
            </a:endParaRPr>
          </a:p>
          <a:p>
            <a:pPr marL="342900" indent="-342900">
              <a:buAutoNum type="arabicParenR"/>
              <a:defRPr/>
            </a:pP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Ограничитель скорости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EAA2F3-50AB-485E-A247-FDF07A4686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867" y="3208966"/>
            <a:ext cx="4968552" cy="33123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68A7908-70AB-42DB-9510-B2588A229714}"/>
              </a:ext>
            </a:extLst>
          </p:cNvPr>
          <p:cNvSpPr txBox="1"/>
          <p:nvPr/>
        </p:nvSpPr>
        <p:spPr>
          <a:xfrm>
            <a:off x="692395" y="5778058"/>
            <a:ext cx="42934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FuturaDemiC" panose="04000500000000000000" pitchFamily="82" charset="0"/>
                <a:ea typeface="Adobe Fangsong Std R" panose="02020400000000000000" pitchFamily="18" charset="-128"/>
                <a:cs typeface="+mj-cs"/>
              </a:rPr>
              <a:t>Собственные сертифицированные узлы безопасности – </a:t>
            </a:r>
          </a:p>
          <a:p>
            <a:pPr>
              <a:defRPr/>
            </a:pPr>
            <a:r>
              <a:rPr lang="ru-RU" sz="1400" b="1" dirty="0">
                <a:latin typeface="FuturaDemiC" panose="04000500000000000000" pitchFamily="82" charset="0"/>
                <a:ea typeface="Adobe Fangsong Std R" panose="02020400000000000000" pitchFamily="18" charset="-128"/>
                <a:cs typeface="+mj-cs"/>
              </a:rPr>
              <a:t>Новый стандарт для лифтовой отрасли!</a:t>
            </a:r>
            <a:endParaRPr lang="ru-RU" sz="1400" dirty="0">
              <a:latin typeface="FuturaLightC" panose="04000500000000000000" pitchFamily="82" charset="0"/>
              <a:ea typeface="Adobe Fangsong Std R" panose="02020400000000000000" pitchFamily="18" charset="-128"/>
              <a:cs typeface="+mj-cs"/>
            </a:endParaRPr>
          </a:p>
          <a:p>
            <a:pPr>
              <a:defRPr/>
            </a:pPr>
            <a:endParaRPr lang="ru-RU" sz="1400" dirty="0">
              <a:latin typeface="FuturaBookC" panose="04000500000000000000" pitchFamily="82" charset="0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3404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6261"/>
            <a:ext cx="10697399" cy="75599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79781A-AAFE-7541-BB55-8F047EEB2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69" y="551303"/>
            <a:ext cx="3403600" cy="965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7B87A2-D668-5347-AE64-90960F38737E}"/>
              </a:ext>
            </a:extLst>
          </p:cNvPr>
          <p:cNvSpPr txBox="1"/>
          <p:nvPr/>
        </p:nvSpPr>
        <p:spPr>
          <a:xfrm>
            <a:off x="521369" y="2680616"/>
            <a:ext cx="561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FuturaDemiC" pitchFamily="82" charset="0"/>
              </a:rPr>
              <a:t>СПАСИБО ЗА ВНИМАНИЕ!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0F304C-E270-CA44-8C4E-95845E034E47}"/>
              </a:ext>
            </a:extLst>
          </p:cNvPr>
          <p:cNvSpPr txBox="1"/>
          <p:nvPr/>
        </p:nvSpPr>
        <p:spPr>
          <a:xfrm>
            <a:off x="521369" y="3227580"/>
            <a:ext cx="96490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chemeClr val="bg1"/>
              </a:solidFill>
              <a:latin typeface="FuturaBookC" pitchFamily="82" charset="0"/>
            </a:endParaRPr>
          </a:p>
          <a:p>
            <a:endParaRPr lang="ru-RU" sz="2400" dirty="0">
              <a:solidFill>
                <a:schemeClr val="bg1"/>
              </a:solidFill>
              <a:latin typeface="FuturaBookC" pitchFamily="82" charset="0"/>
            </a:endParaRPr>
          </a:p>
          <a:p>
            <a:endParaRPr lang="ru-RU" sz="2400" dirty="0">
              <a:solidFill>
                <a:schemeClr val="bg1"/>
              </a:solidFill>
              <a:latin typeface="FuturaBookC" pitchFamily="82" charset="0"/>
            </a:endParaRPr>
          </a:p>
          <a:p>
            <a:endParaRPr lang="ru-RU" sz="2400" dirty="0">
              <a:solidFill>
                <a:schemeClr val="bg1"/>
              </a:solidFill>
              <a:latin typeface="FuturaBookC" pitchFamily="82" charset="0"/>
            </a:endParaRPr>
          </a:p>
          <a:p>
            <a:endParaRPr lang="ru-RU" sz="2400" dirty="0">
              <a:solidFill>
                <a:schemeClr val="bg1"/>
              </a:solidFill>
              <a:latin typeface="FuturaBookC" pitchFamily="82" charset="0"/>
            </a:endParaRPr>
          </a:p>
          <a:p>
            <a:endParaRPr lang="ru-RU" sz="2400" dirty="0">
              <a:solidFill>
                <a:schemeClr val="bg1"/>
              </a:solidFill>
              <a:latin typeface="FuturaBookC" pitchFamily="82" charset="0"/>
            </a:endParaRPr>
          </a:p>
          <a:p>
            <a:endParaRPr lang="ru-RU" sz="2400" dirty="0">
              <a:solidFill>
                <a:schemeClr val="bg1"/>
              </a:solidFill>
              <a:latin typeface="FuturaBookC" pitchFamily="82" charset="0"/>
            </a:endParaRPr>
          </a:p>
          <a:p>
            <a:endParaRPr lang="ru-RU" sz="2400" dirty="0">
              <a:solidFill>
                <a:schemeClr val="bg1"/>
              </a:solidFill>
              <a:latin typeface="FuturaBookC" pitchFamily="82" charset="0"/>
            </a:endParaRPr>
          </a:p>
          <a:p>
            <a:endParaRPr lang="ru-RU" sz="2400" dirty="0">
              <a:solidFill>
                <a:schemeClr val="bg1"/>
              </a:solidFill>
              <a:latin typeface="FuturaBookC" pitchFamily="82" charset="0"/>
            </a:endParaRPr>
          </a:p>
          <a:p>
            <a:endParaRPr lang="ru-RU" sz="2400" dirty="0">
              <a:solidFill>
                <a:schemeClr val="bg1"/>
              </a:solidFill>
              <a:latin typeface="FuturaBookC" pitchFamily="82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FuturaBookC" pitchFamily="82" charset="0"/>
              </a:rPr>
              <a:t>www.kmzlift.ru</a:t>
            </a:r>
            <a:r>
              <a:rPr lang="ru-RU" sz="1600" dirty="0">
                <a:solidFill>
                  <a:schemeClr val="bg1"/>
                </a:solidFill>
                <a:latin typeface="FuturaBookC" pitchFamily="82" charset="0"/>
              </a:rPr>
              <a:t> / +7 (495) 252 77 75 / Москва 2020 г.</a:t>
            </a:r>
          </a:p>
        </p:txBody>
      </p:sp>
    </p:spTree>
    <p:extLst>
      <p:ext uri="{BB962C8B-B14F-4D97-AF65-F5344CB8AC3E}">
        <p14:creationId xmlns:p14="http://schemas.microsoft.com/office/powerpoint/2010/main" val="226186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22C3D43-BF13-4140-AF7D-DEEDF0E89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0" y="1132563"/>
            <a:ext cx="10693633" cy="3307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CA3E32D-5012-A340-BCE8-5792EDB64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98" y="356887"/>
            <a:ext cx="2336800" cy="660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845EED-C377-CD46-BD85-633315FB8A1A}"/>
              </a:ext>
            </a:extLst>
          </p:cNvPr>
          <p:cNvSpPr txBox="1"/>
          <p:nvPr/>
        </p:nvSpPr>
        <p:spPr>
          <a:xfrm>
            <a:off x="3329682" y="479338"/>
            <a:ext cx="7128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144877"/>
                </a:solidFill>
                <a:latin typeface="FuturaDemiC" pitchFamily="82" charset="0"/>
              </a:rPr>
              <a:t>ОТ МИССИИ – К СТРАТЕГИЧЕСКОЙ ПЛАТФОРМЕ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CE1785-829B-B445-9161-9E28CBB67F96}"/>
              </a:ext>
            </a:extLst>
          </p:cNvPr>
          <p:cNvSpPr txBox="1"/>
          <p:nvPr/>
        </p:nvSpPr>
        <p:spPr>
          <a:xfrm>
            <a:off x="620387" y="6948189"/>
            <a:ext cx="48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FuturaBookC" pitchFamily="82" charset="0"/>
              </a:rPr>
              <a:t>www.kmzlift.ru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FuturaBookC" pitchFamily="82" charset="0"/>
              </a:rPr>
              <a:t> / +7 (495) 252 77 75 / Москва 2020 г.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3D9D4-5328-F546-9622-8BBDBD848404}"/>
              </a:ext>
            </a:extLst>
          </p:cNvPr>
          <p:cNvSpPr txBox="1"/>
          <p:nvPr/>
        </p:nvSpPr>
        <p:spPr>
          <a:xfrm>
            <a:off x="9667160" y="694818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144877"/>
                </a:solidFill>
                <a:latin typeface="FuturaBookC" pitchFamily="82" charset="0"/>
              </a:rPr>
              <a:t>1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89297" y="6732165"/>
            <a:ext cx="9265121" cy="0"/>
          </a:xfrm>
          <a:prstGeom prst="line">
            <a:avLst/>
          </a:prstGeom>
          <a:ln>
            <a:solidFill>
              <a:srgbClr val="00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9295" y="1662379"/>
            <a:ext cx="73898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3A63"/>
                </a:solidFill>
                <a:latin typeface="FuturaDemiC" panose="04000500000000000000" pitchFamily="82" charset="0"/>
              </a:rPr>
              <a:t>НАША МИССИЯ </a:t>
            </a:r>
            <a:r>
              <a:rPr lang="ru-RU" dirty="0">
                <a:latin typeface="FuturaBookC" panose="04000500000000000000" pitchFamily="82" charset="0"/>
              </a:rPr>
              <a:t>– ОБЕСПЕЧИВАТЬ СОВРЕМЕННЫЕ ГОРОДА КОМФОРТНЫМИ</a:t>
            </a:r>
            <a:r>
              <a:rPr lang="en-US" dirty="0">
                <a:latin typeface="FuturaBookC" panose="04000500000000000000" pitchFamily="82" charset="0"/>
              </a:rPr>
              <a:t>, </a:t>
            </a:r>
            <a:r>
              <a:rPr lang="ru-RU" dirty="0">
                <a:latin typeface="FuturaBookC" panose="04000500000000000000" pitchFamily="82" charset="0"/>
              </a:rPr>
              <a:t>НАДЕЖНЫМИ И БЕЗОПАСНЫМИ ЛИФТАМИ!  </a:t>
            </a:r>
            <a:endParaRPr lang="en-US" altLang="ru-RU" sz="1600" dirty="0">
              <a:latin typeface="FuturaBookC" panose="04000500000000000000" pitchFamily="82" charset="0"/>
              <a:ea typeface="Adobe Fangsong Std R" panose="02020400000000000000" pitchFamily="18" charset="-128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A31A934-B142-44AC-B916-63E54C91BC2B}"/>
              </a:ext>
            </a:extLst>
          </p:cNvPr>
          <p:cNvSpPr/>
          <p:nvPr/>
        </p:nvSpPr>
        <p:spPr>
          <a:xfrm>
            <a:off x="645517" y="3779837"/>
            <a:ext cx="2572925" cy="1134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altLang="ru-RU" sz="1600" dirty="0">
                <a:solidFill>
                  <a:prstClr val="black"/>
                </a:solidFill>
                <a:latin typeface="FuturaBookC" panose="04000500000000000000" pitchFamily="82" charset="0"/>
                <a:ea typeface="Adobe Fangsong Std R" panose="02020400000000000000" pitchFamily="18" charset="-128"/>
              </a:rPr>
              <a:t>Миссия компании находит отражение в трех основных стратегиях и направлениях их реализации</a:t>
            </a:r>
            <a:endParaRPr lang="en-US" altLang="ru-RU" sz="1600" dirty="0">
              <a:solidFill>
                <a:prstClr val="black"/>
              </a:solidFill>
              <a:latin typeface="FuturaBookC" panose="04000500000000000000" pitchFamily="82" charset="0"/>
              <a:ea typeface="Adobe Fangsong Std R" panose="02020400000000000000" pitchFamily="18" charset="-128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E72DBF2-EE97-4A54-ADF2-006645CC746C}"/>
              </a:ext>
            </a:extLst>
          </p:cNvPr>
          <p:cNvGrpSpPr/>
          <p:nvPr/>
        </p:nvGrpSpPr>
        <p:grpSpPr>
          <a:xfrm>
            <a:off x="5201893" y="2699715"/>
            <a:ext cx="4399199" cy="3867697"/>
            <a:chOff x="3617714" y="3405606"/>
            <a:chExt cx="3292276" cy="2894511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E35D0662-4242-497E-9B96-BE6500AC420A}"/>
                </a:ext>
              </a:extLst>
            </p:cNvPr>
            <p:cNvGrpSpPr/>
            <p:nvPr/>
          </p:nvGrpSpPr>
          <p:grpSpPr>
            <a:xfrm>
              <a:off x="3617714" y="3405606"/>
              <a:ext cx="3292276" cy="2894511"/>
              <a:chOff x="4049762" y="3584635"/>
              <a:chExt cx="3292276" cy="2894511"/>
            </a:xfrm>
          </p:grpSpPr>
          <p:sp>
            <p:nvSpPr>
              <p:cNvPr id="2" name="Овал 1">
                <a:extLst>
                  <a:ext uri="{FF2B5EF4-FFF2-40B4-BE49-F238E27FC236}">
                    <a16:creationId xmlns:a16="http://schemas.microsoft.com/office/drawing/2014/main" id="{4413052B-8DBA-4A10-A8AD-1E8F198570AC}"/>
                  </a:ext>
                </a:extLst>
              </p:cNvPr>
              <p:cNvSpPr/>
              <p:nvPr/>
            </p:nvSpPr>
            <p:spPr>
              <a:xfrm>
                <a:off x="4049762" y="4503106"/>
                <a:ext cx="1976040" cy="197604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BAF0F86A-4EF2-4DAF-A1BB-AF362656A324}"/>
                  </a:ext>
                </a:extLst>
              </p:cNvPr>
              <p:cNvSpPr/>
              <p:nvPr/>
            </p:nvSpPr>
            <p:spPr>
              <a:xfrm>
                <a:off x="4193778" y="5522333"/>
                <a:ext cx="1224136" cy="256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07000"/>
                  </a:lnSpc>
                </a:pPr>
                <a:r>
                  <a:rPr lang="ru-RU" altLang="ru-RU" sz="1600" dirty="0">
                    <a:solidFill>
                      <a:srgbClr val="263A63"/>
                    </a:solidFill>
                    <a:latin typeface="FuturaDemiC" panose="04000500000000000000" pitchFamily="82" charset="0"/>
                    <a:ea typeface="Adobe Fangsong Std R" panose="02020400000000000000" pitchFamily="18" charset="-128"/>
                  </a:rPr>
                  <a:t>ДИЗАЙН</a:t>
                </a:r>
                <a:endParaRPr lang="en-US" altLang="ru-RU" sz="1600" dirty="0">
                  <a:solidFill>
                    <a:srgbClr val="263A63"/>
                  </a:solidFill>
                  <a:latin typeface="FuturaDemiC" panose="04000500000000000000" pitchFamily="82" charset="0"/>
                  <a:ea typeface="Adobe Fangsong Std R" panose="02020400000000000000" pitchFamily="18" charset="-128"/>
                </a:endParaRPr>
              </a:p>
            </p:txBody>
          </p:sp>
          <p:sp>
            <p:nvSpPr>
              <p:cNvPr id="25" name="Овал 24">
                <a:extLst>
                  <a:ext uri="{FF2B5EF4-FFF2-40B4-BE49-F238E27FC236}">
                    <a16:creationId xmlns:a16="http://schemas.microsoft.com/office/drawing/2014/main" id="{F8F7D42A-5021-4278-B47E-03B56005E102}"/>
                  </a:ext>
                </a:extLst>
              </p:cNvPr>
              <p:cNvSpPr/>
              <p:nvPr/>
            </p:nvSpPr>
            <p:spPr>
              <a:xfrm>
                <a:off x="5314082" y="4499917"/>
                <a:ext cx="1976040" cy="197604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A2601C4A-6BCB-4300-B2E8-48C5955B9D1B}"/>
                  </a:ext>
                </a:extLst>
              </p:cNvPr>
              <p:cNvSpPr/>
              <p:nvPr/>
            </p:nvSpPr>
            <p:spPr>
              <a:xfrm>
                <a:off x="5973886" y="5507573"/>
                <a:ext cx="1368152" cy="256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07000"/>
                  </a:lnSpc>
                </a:pPr>
                <a:r>
                  <a:rPr lang="ru-RU" altLang="ru-RU" sz="1600" dirty="0">
                    <a:solidFill>
                      <a:srgbClr val="263A63"/>
                    </a:solidFill>
                    <a:latin typeface="FuturaDemiC" panose="04000500000000000000" pitchFamily="82" charset="0"/>
                    <a:ea typeface="Adobe Fangsong Std R" panose="02020400000000000000" pitchFamily="18" charset="-128"/>
                  </a:rPr>
                  <a:t>БЕЗОПАСНОСТЬ</a:t>
                </a:r>
                <a:endParaRPr lang="en-US" altLang="ru-RU" sz="1600" dirty="0">
                  <a:solidFill>
                    <a:srgbClr val="263A63"/>
                  </a:solidFill>
                  <a:latin typeface="FuturaDemiC" panose="04000500000000000000" pitchFamily="82" charset="0"/>
                  <a:ea typeface="Adobe Fangsong Std R" panose="02020400000000000000" pitchFamily="18" charset="-128"/>
                </a:endParaRPr>
              </a:p>
            </p:txBody>
          </p:sp>
          <p:sp>
            <p:nvSpPr>
              <p:cNvPr id="32" name="Овал 31">
                <a:extLst>
                  <a:ext uri="{FF2B5EF4-FFF2-40B4-BE49-F238E27FC236}">
                    <a16:creationId xmlns:a16="http://schemas.microsoft.com/office/drawing/2014/main" id="{4A357865-50A4-4FF6-819D-68696AA7BC65}"/>
                  </a:ext>
                </a:extLst>
              </p:cNvPr>
              <p:cNvSpPr/>
              <p:nvPr/>
            </p:nvSpPr>
            <p:spPr>
              <a:xfrm>
                <a:off x="4681922" y="3584635"/>
                <a:ext cx="1976040" cy="197604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1753E466-AC22-4B94-B926-5F75D23C54E0}"/>
                  </a:ext>
                </a:extLst>
              </p:cNvPr>
              <p:cNvSpPr/>
              <p:nvPr/>
            </p:nvSpPr>
            <p:spPr>
              <a:xfrm>
                <a:off x="5057874" y="4010165"/>
                <a:ext cx="1224136" cy="256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07000"/>
                  </a:lnSpc>
                </a:pPr>
                <a:r>
                  <a:rPr lang="ru-RU" altLang="ru-RU" sz="1600" dirty="0">
                    <a:solidFill>
                      <a:srgbClr val="263A63"/>
                    </a:solidFill>
                    <a:latin typeface="FuturaDemiC" panose="04000500000000000000" pitchFamily="82" charset="0"/>
                    <a:ea typeface="Adobe Fangsong Std R" panose="02020400000000000000" pitchFamily="18" charset="-128"/>
                  </a:rPr>
                  <a:t>КАЧЕСТВО</a:t>
                </a:r>
                <a:endParaRPr lang="en-US" altLang="ru-RU" sz="1600" dirty="0">
                  <a:solidFill>
                    <a:srgbClr val="263A63"/>
                  </a:solidFill>
                  <a:latin typeface="FuturaDemiC" panose="04000500000000000000" pitchFamily="82" charset="0"/>
                  <a:ea typeface="Adobe Fangsong Std R" panose="02020400000000000000" pitchFamily="18" charset="-128"/>
                </a:endParaRPr>
              </a:p>
            </p:txBody>
          </p:sp>
        </p:grp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790F1FC5-F3E1-4DEB-A31F-2B4B095F9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6050" y="4687661"/>
              <a:ext cx="416993" cy="628064"/>
            </a:xfrm>
            <a:prstGeom prst="rect">
              <a:avLst/>
            </a:prstGeom>
          </p:spPr>
        </p:pic>
      </p:grp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9C908B94-3510-4935-9C52-421B72DBBC4F}"/>
              </a:ext>
            </a:extLst>
          </p:cNvPr>
          <p:cNvSpPr/>
          <p:nvPr/>
        </p:nvSpPr>
        <p:spPr>
          <a:xfrm>
            <a:off x="3419825" y="4087107"/>
            <a:ext cx="1123900" cy="342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64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2BC0CB-92CA-49A9-B99E-01ECE50896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011" y="1301324"/>
            <a:ext cx="7244125" cy="543272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22C3D43-BF13-4140-AF7D-DEEDF0E89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0" y="1132563"/>
            <a:ext cx="10693633" cy="3307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CA3E32D-5012-A340-BCE8-5792EDB646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98" y="356887"/>
            <a:ext cx="2336800" cy="660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845EED-C377-CD46-BD85-633315FB8A1A}"/>
              </a:ext>
            </a:extLst>
          </p:cNvPr>
          <p:cNvSpPr txBox="1"/>
          <p:nvPr/>
        </p:nvSpPr>
        <p:spPr>
          <a:xfrm>
            <a:off x="3833737" y="479338"/>
            <a:ext cx="6120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144877"/>
                </a:solidFill>
                <a:latin typeface="FuturaDemiC" pitchFamily="82" charset="0"/>
              </a:rPr>
              <a:t>ПОСЛЕДОВАТЕЛЬНОСТЬ И СИНЕРГИЯ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3D9D4-5328-F546-9622-8BBDBD848404}"/>
              </a:ext>
            </a:extLst>
          </p:cNvPr>
          <p:cNvSpPr txBox="1"/>
          <p:nvPr/>
        </p:nvSpPr>
        <p:spPr>
          <a:xfrm>
            <a:off x="9667160" y="694818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144877"/>
                </a:solidFill>
                <a:latin typeface="FuturaBookC" pitchFamily="82" charset="0"/>
              </a:rPr>
              <a:t>2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89297" y="6732165"/>
            <a:ext cx="9265121" cy="0"/>
          </a:xfrm>
          <a:prstGeom prst="line">
            <a:avLst/>
          </a:prstGeom>
          <a:ln>
            <a:solidFill>
              <a:srgbClr val="00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7CBDB56-15F7-4CB9-A204-9415A9C39FB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180" y="2339677"/>
            <a:ext cx="920350" cy="9203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8C73D9-C4D7-430E-B520-E18B572D3F9D}"/>
              </a:ext>
            </a:extLst>
          </p:cNvPr>
          <p:cNvSpPr txBox="1"/>
          <p:nvPr/>
        </p:nvSpPr>
        <p:spPr>
          <a:xfrm>
            <a:off x="620387" y="6948189"/>
            <a:ext cx="48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FuturaBookC" pitchFamily="82" charset="0"/>
              </a:rPr>
              <a:t>www.kmzlift.ru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FuturaBookC" pitchFamily="82" charset="0"/>
              </a:rPr>
              <a:t> / +7 (495) 252 77 75 / Москва 2020 г.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0DBD555-1C51-4B4C-8315-7A2224161242}"/>
              </a:ext>
            </a:extLst>
          </p:cNvPr>
          <p:cNvSpPr/>
          <p:nvPr/>
        </p:nvSpPr>
        <p:spPr>
          <a:xfrm>
            <a:off x="5950948" y="3553488"/>
            <a:ext cx="4075478" cy="3242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altLang="ru-RU" sz="1600" dirty="0">
                <a:solidFill>
                  <a:prstClr val="black"/>
                </a:solidFill>
                <a:latin typeface="FuturaBookC" panose="04000500000000000000" pitchFamily="82" charset="0"/>
                <a:ea typeface="Adobe Fangsong Std R" panose="02020400000000000000" pitchFamily="18" charset="-128"/>
              </a:rPr>
              <a:t>В своем системном подходе к реализации</a:t>
            </a:r>
          </a:p>
          <a:p>
            <a:pPr lvl="0">
              <a:lnSpc>
                <a:spcPct val="107000"/>
              </a:lnSpc>
            </a:pPr>
            <a:r>
              <a:rPr lang="ru-RU" altLang="ru-RU" sz="1600" dirty="0">
                <a:solidFill>
                  <a:prstClr val="black"/>
                </a:solidFill>
                <a:latin typeface="FuturaBookC" panose="04000500000000000000" pitchFamily="82" charset="0"/>
                <a:ea typeface="Adobe Fangsong Std R" panose="02020400000000000000" pitchFamily="18" charset="-128"/>
              </a:rPr>
              <a:t>Стратегической платформы мы отталкиваемся от принципов последовательности и синергии:</a:t>
            </a:r>
          </a:p>
          <a:p>
            <a:pPr lvl="0">
              <a:lnSpc>
                <a:spcPct val="107000"/>
              </a:lnSpc>
            </a:pPr>
            <a:endParaRPr lang="ru-RU" altLang="ru-RU" sz="1600" dirty="0">
              <a:solidFill>
                <a:prstClr val="black"/>
              </a:solidFill>
              <a:latin typeface="FuturaBookC" panose="04000500000000000000" pitchFamily="82" charset="0"/>
              <a:ea typeface="Adobe Fangsong Std R" panose="02020400000000000000" pitchFamily="18" charset="-128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altLang="ru-RU" sz="1600" b="1" dirty="0">
              <a:solidFill>
                <a:prstClr val="black"/>
              </a:solidFill>
              <a:latin typeface="FuturaBookC" panose="04000500000000000000" pitchFamily="82" charset="0"/>
              <a:ea typeface="Adobe Fangsong Std R" panose="02020400000000000000" pitchFamily="18" charset="-128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prstClr val="black"/>
                </a:solidFill>
                <a:latin typeface="FuturaBookC" panose="04000500000000000000" pitchFamily="82" charset="0"/>
                <a:ea typeface="Adobe Fangsong Std R" panose="02020400000000000000" pitchFamily="18" charset="-128"/>
              </a:rPr>
              <a:t>201</a:t>
            </a:r>
            <a:r>
              <a:rPr lang="en-US" altLang="ru-RU" sz="1600" b="1" dirty="0">
                <a:solidFill>
                  <a:prstClr val="black"/>
                </a:solidFill>
                <a:latin typeface="FuturaBookC" panose="04000500000000000000" pitchFamily="82" charset="0"/>
                <a:ea typeface="Adobe Fangsong Std R" panose="02020400000000000000" pitchFamily="18" charset="-128"/>
              </a:rPr>
              <a:t>8</a:t>
            </a:r>
            <a:r>
              <a:rPr lang="ru-RU" altLang="ru-RU" sz="1600" b="1" dirty="0">
                <a:solidFill>
                  <a:prstClr val="black"/>
                </a:solidFill>
                <a:latin typeface="FuturaBookC" panose="04000500000000000000" pitchFamily="82" charset="0"/>
                <a:ea typeface="Adobe Fangsong Std R" panose="02020400000000000000" pitchFamily="18" charset="-128"/>
              </a:rPr>
              <a:t> год – Год Модернизации</a:t>
            </a:r>
            <a:endParaRPr lang="en-US" altLang="ru-RU" sz="1600" b="1" dirty="0">
              <a:solidFill>
                <a:prstClr val="black"/>
              </a:solidFill>
              <a:latin typeface="FuturaBookC" panose="04000500000000000000" pitchFamily="82" charset="0"/>
              <a:ea typeface="Adobe Fangsong Std R" panose="02020400000000000000" pitchFamily="18" charset="-128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prstClr val="black"/>
                </a:solidFill>
                <a:latin typeface="FuturaBookC" panose="04000500000000000000" pitchFamily="82" charset="0"/>
                <a:ea typeface="Adobe Fangsong Std R" panose="02020400000000000000" pitchFamily="18" charset="-128"/>
              </a:rPr>
              <a:t>2019 год – Год Качества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prstClr val="black"/>
                </a:solidFill>
                <a:latin typeface="FuturaBookC" panose="04000500000000000000" pitchFamily="82" charset="0"/>
                <a:ea typeface="Adobe Fangsong Std R" panose="02020400000000000000" pitchFamily="18" charset="-128"/>
              </a:rPr>
              <a:t>2020 год – Год Дизайна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prstClr val="black"/>
                </a:solidFill>
                <a:latin typeface="FuturaBookC" panose="04000500000000000000" pitchFamily="82" charset="0"/>
                <a:ea typeface="Adobe Fangsong Std R" panose="02020400000000000000" pitchFamily="18" charset="-128"/>
              </a:rPr>
              <a:t>2021 год – Год Безопасности</a:t>
            </a:r>
          </a:p>
          <a:p>
            <a:pPr>
              <a:lnSpc>
                <a:spcPct val="107000"/>
              </a:lnSpc>
            </a:pPr>
            <a:endParaRPr lang="ru-RU" altLang="ru-RU" sz="1600" dirty="0">
              <a:solidFill>
                <a:prstClr val="black"/>
              </a:solidFill>
              <a:latin typeface="FuturaBookC" panose="04000500000000000000" pitchFamily="82" charset="0"/>
              <a:ea typeface="Adobe Fangsong Std R" panose="02020400000000000000" pitchFamily="18" charset="-128"/>
            </a:endParaRPr>
          </a:p>
          <a:p>
            <a:pPr lvl="0">
              <a:lnSpc>
                <a:spcPct val="107000"/>
              </a:lnSpc>
            </a:pPr>
            <a:endParaRPr lang="ru-RU" altLang="ru-RU" sz="1600" dirty="0">
              <a:solidFill>
                <a:prstClr val="black"/>
              </a:solidFill>
              <a:latin typeface="FuturaBookC" panose="04000500000000000000" pitchFamily="82" charset="0"/>
              <a:ea typeface="Adobe Fangsong Std R" panose="02020400000000000000" pitchFamily="18" charset="-128"/>
            </a:endParaRPr>
          </a:p>
          <a:p>
            <a:pPr lvl="0">
              <a:lnSpc>
                <a:spcPct val="107000"/>
              </a:lnSpc>
            </a:pPr>
            <a:endParaRPr lang="en-US" altLang="ru-RU" sz="1600" dirty="0">
              <a:solidFill>
                <a:prstClr val="black"/>
              </a:solidFill>
              <a:latin typeface="FuturaBookC" panose="04000500000000000000" pitchFamily="82" charset="0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757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0386" y="1679353"/>
            <a:ext cx="933403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В 2018 году компания провела работы по модернизации и оснащению производства самым современным оборудованием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. </a:t>
            </a:r>
          </a:p>
          <a:p>
            <a:pPr>
              <a:defRPr/>
            </a:pP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Так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, 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производственные мощности завода получили новейшие автоматизированные линии 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IRON 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и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 </a:t>
            </a:r>
            <a:r>
              <a:rPr lang="en-US" sz="1400" dirty="0" err="1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FinnPower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, 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а инвестиции в основные фонды превысили 200 млн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. 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рублей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.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 Данная модернизация позволила существенно сократить сроки производства лифтового оборудования и заложить прочную основу для дальнейшего развертывания и внедрения стратегических принципов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.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  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 </a:t>
            </a:r>
            <a:endParaRPr lang="ru-RU" sz="2432" dirty="0">
              <a:solidFill>
                <a:srgbClr val="004078"/>
              </a:solidFill>
              <a:latin typeface="FuturaBookC" panose="04000500000000000000" pitchFamily="82" charset="0"/>
              <a:ea typeface="Adobe Fangsong Std R" panose="02020400000000000000" pitchFamily="18" charset="-128"/>
              <a:cs typeface="+mj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22C3D43-BF13-4140-AF7D-DEEDF0E89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0" y="1132563"/>
            <a:ext cx="10693633" cy="3307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CA3E32D-5012-A340-BCE8-5792EDB64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98" y="356887"/>
            <a:ext cx="2336800" cy="660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845EED-C377-CD46-BD85-633315FB8A1A}"/>
              </a:ext>
            </a:extLst>
          </p:cNvPr>
          <p:cNvSpPr txBox="1"/>
          <p:nvPr/>
        </p:nvSpPr>
        <p:spPr>
          <a:xfrm>
            <a:off x="3833739" y="479338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144877"/>
                </a:solidFill>
                <a:latin typeface="FuturaDemiC" pitchFamily="82" charset="0"/>
              </a:rPr>
              <a:t>2018: ГОД МОДЕРНИЗАЦИИ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3D9D4-5328-F546-9622-8BBDBD848404}"/>
              </a:ext>
            </a:extLst>
          </p:cNvPr>
          <p:cNvSpPr txBox="1"/>
          <p:nvPr/>
        </p:nvSpPr>
        <p:spPr>
          <a:xfrm>
            <a:off x="9667160" y="694818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144877"/>
                </a:solidFill>
                <a:latin typeface="FuturaBookC" pitchFamily="82" charset="0"/>
              </a:rPr>
              <a:t>3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89297" y="6732165"/>
            <a:ext cx="9265121" cy="0"/>
          </a:xfrm>
          <a:prstGeom prst="line">
            <a:avLst/>
          </a:prstGeom>
          <a:ln>
            <a:solidFill>
              <a:srgbClr val="00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493AE5E-C43B-4EBB-B5A6-4CC6D2200297}"/>
              </a:ext>
            </a:extLst>
          </p:cNvPr>
          <p:cNvSpPr txBox="1"/>
          <p:nvPr/>
        </p:nvSpPr>
        <p:spPr>
          <a:xfrm>
            <a:off x="620387" y="6948189"/>
            <a:ext cx="48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FuturaBookC" pitchFamily="82" charset="0"/>
              </a:rPr>
              <a:t>www.kmzlift.ru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FuturaBookC" pitchFamily="82" charset="0"/>
              </a:rPr>
              <a:t> / +7 (495) 252 77 75 / Москва 2020 г.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1D684E4-2234-4D97-A600-A10AC6FADB3C}"/>
              </a:ext>
            </a:extLst>
          </p:cNvPr>
          <p:cNvGrpSpPr/>
          <p:nvPr/>
        </p:nvGrpSpPr>
        <p:grpSpPr>
          <a:xfrm>
            <a:off x="1265361" y="2830419"/>
            <a:ext cx="7680945" cy="3596688"/>
            <a:chOff x="689297" y="2830419"/>
            <a:chExt cx="7680945" cy="3596688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EE5A0A78-159D-4407-83C9-DDB09FB97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297" y="2830419"/>
              <a:ext cx="4795585" cy="3596688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848E7E01-528C-4090-B539-8B8458519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3938" y="2830419"/>
              <a:ext cx="2736304" cy="182420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7AF4AA6-3BFB-44D2-A19F-EB2384FC5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3938" y="4485667"/>
              <a:ext cx="2736304" cy="1941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124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0387" y="1733121"/>
            <a:ext cx="9910095" cy="1974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latin typeface="FuturaDemiC" panose="04000500000000000000" pitchFamily="82" charset="0"/>
                <a:ea typeface="Adobe Fangsong Std R" panose="02020400000000000000" pitchFamily="18" charset="-128"/>
                <a:cs typeface="+mj-cs"/>
              </a:rPr>
              <a:t>2019 </a:t>
            </a:r>
            <a:r>
              <a:rPr lang="ru-RU" sz="1400" b="1" dirty="0">
                <a:latin typeface="FuturaDemiC" panose="04000500000000000000" pitchFamily="82" charset="0"/>
                <a:ea typeface="Adobe Fangsong Std R" panose="02020400000000000000" pitchFamily="18" charset="-128"/>
                <a:cs typeface="+mj-cs"/>
              </a:rPr>
              <a:t>год был определен Компанией Годом Качества: </a:t>
            </a:r>
          </a:p>
          <a:p>
            <a:pPr>
              <a:defRPr/>
            </a:pPr>
            <a:endParaRPr lang="ru-RU" sz="1400" dirty="0">
              <a:latin typeface="FuturaLightC" panose="04000500000000000000" pitchFamily="82" charset="0"/>
              <a:ea typeface="Adobe Fangsong Std R" panose="02020400000000000000" pitchFamily="18" charset="-128"/>
              <a:cs typeface="+mj-cs"/>
            </a:endParaRPr>
          </a:p>
          <a:p>
            <a:pPr marL="347529" indent="-347529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На предприятии была внедрена комплексная система 5S «Бережливое производство» (внутренний Стандарт П 289.1-07-2016). </a:t>
            </a:r>
          </a:p>
          <a:p>
            <a:pPr marL="347529" indent="-347529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Масштабная работа затронула стандартизацию рабочих мест и направление логистических потоков и оснащение более современным и производительным оборудованием.</a:t>
            </a:r>
          </a:p>
          <a:p>
            <a:pPr marL="347529" indent="-347529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Качество коммуникации стало обеспечивается единым фирменным стилем компании на всех точках контакта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,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 что позволило повысить узнаваемость и лояльность потребителей к бренду ПАО «КМЗ»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.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 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 </a:t>
            </a:r>
            <a:endParaRPr lang="ru-RU" sz="1400" dirty="0">
              <a:latin typeface="FuturaBookC" panose="04000500000000000000" pitchFamily="82" charset="0"/>
              <a:ea typeface="Adobe Fangsong Std R" panose="02020400000000000000" pitchFamily="18" charset="-128"/>
              <a:cs typeface="+mj-cs"/>
            </a:endParaRPr>
          </a:p>
          <a:p>
            <a:pPr>
              <a:defRPr/>
            </a:pPr>
            <a:endParaRPr lang="ru-RU" sz="2432" dirty="0">
              <a:solidFill>
                <a:srgbClr val="004078"/>
              </a:solidFill>
              <a:latin typeface="FuturaLightC" panose="04000500000000000000" pitchFamily="82" charset="0"/>
              <a:ea typeface="Adobe Fangsong Std R" panose="02020400000000000000" pitchFamily="18" charset="-128"/>
              <a:cs typeface="+mj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22C3D43-BF13-4140-AF7D-DEEDF0E89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0" y="1132563"/>
            <a:ext cx="10693633" cy="3307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CA3E32D-5012-A340-BCE8-5792EDB64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98" y="356887"/>
            <a:ext cx="2336800" cy="660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845EED-C377-CD46-BD85-633315FB8A1A}"/>
              </a:ext>
            </a:extLst>
          </p:cNvPr>
          <p:cNvSpPr txBox="1"/>
          <p:nvPr/>
        </p:nvSpPr>
        <p:spPr>
          <a:xfrm>
            <a:off x="3833739" y="479338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144877"/>
                </a:solidFill>
                <a:latin typeface="FuturaDemiC" pitchFamily="82" charset="0"/>
              </a:rPr>
              <a:t>2019: ГОД КАЧЕСТВА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3D9D4-5328-F546-9622-8BBDBD848404}"/>
              </a:ext>
            </a:extLst>
          </p:cNvPr>
          <p:cNvSpPr txBox="1"/>
          <p:nvPr/>
        </p:nvSpPr>
        <p:spPr>
          <a:xfrm>
            <a:off x="9667160" y="694818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144877"/>
                </a:solidFill>
                <a:latin typeface="FuturaBookC" pitchFamily="82" charset="0"/>
              </a:rPr>
              <a:t>4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89297" y="6732165"/>
            <a:ext cx="9265121" cy="0"/>
          </a:xfrm>
          <a:prstGeom prst="line">
            <a:avLst/>
          </a:prstGeom>
          <a:ln>
            <a:solidFill>
              <a:srgbClr val="00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493AE5E-C43B-4EBB-B5A6-4CC6D2200297}"/>
              </a:ext>
            </a:extLst>
          </p:cNvPr>
          <p:cNvSpPr txBox="1"/>
          <p:nvPr/>
        </p:nvSpPr>
        <p:spPr>
          <a:xfrm>
            <a:off x="620387" y="6948189"/>
            <a:ext cx="48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FuturaBookC" pitchFamily="82" charset="0"/>
              </a:rPr>
              <a:t>www.kmzlift.ru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FuturaBookC" pitchFamily="82" charset="0"/>
              </a:rPr>
              <a:t> / +7 (495) 252 77 75 / Москва 2020 г.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5CEB1E-AA60-4A79-8BEA-765422F913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474" y="3518586"/>
            <a:ext cx="3237936" cy="306956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4E2A7CF-34E7-4E36-AFBA-6B3826505A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906" y="3496116"/>
            <a:ext cx="4248472" cy="306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8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22C3D43-BF13-4140-AF7D-DEEDF0E89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0" y="1132563"/>
            <a:ext cx="10693633" cy="3307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CA3E32D-5012-A340-BCE8-5792EDB64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98" y="356887"/>
            <a:ext cx="2336800" cy="660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CE1785-829B-B445-9161-9E28CBB67F96}"/>
              </a:ext>
            </a:extLst>
          </p:cNvPr>
          <p:cNvSpPr txBox="1"/>
          <p:nvPr/>
        </p:nvSpPr>
        <p:spPr>
          <a:xfrm>
            <a:off x="620387" y="6948189"/>
            <a:ext cx="48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FuturaBookC" pitchFamily="82" charset="0"/>
              </a:rPr>
              <a:t>www.kmzlift.ru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FuturaBookC" pitchFamily="82" charset="0"/>
              </a:rPr>
              <a:t> / +7 (495) 787 99 55 / Москва 2019 г.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3D9D4-5328-F546-9622-8BBDBD848404}"/>
              </a:ext>
            </a:extLst>
          </p:cNvPr>
          <p:cNvSpPr txBox="1"/>
          <p:nvPr/>
        </p:nvSpPr>
        <p:spPr>
          <a:xfrm>
            <a:off x="9667160" y="694818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144877"/>
                </a:solidFill>
                <a:latin typeface="FuturaBookC" pitchFamily="82" charset="0"/>
              </a:rPr>
              <a:t>5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89297" y="6732165"/>
            <a:ext cx="9265121" cy="0"/>
          </a:xfrm>
          <a:prstGeom prst="line">
            <a:avLst/>
          </a:prstGeom>
          <a:ln>
            <a:solidFill>
              <a:srgbClr val="00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1110773-ED1F-423E-8AA3-DC43AB73503A}"/>
              </a:ext>
            </a:extLst>
          </p:cNvPr>
          <p:cNvSpPr txBox="1"/>
          <p:nvPr/>
        </p:nvSpPr>
        <p:spPr>
          <a:xfrm>
            <a:off x="6266080" y="4931555"/>
            <a:ext cx="3960440" cy="869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altLang="ru-RU" sz="1600" dirty="0">
                <a:latin typeface="FuturaDemiC" panose="04000500000000000000" pitchFamily="82" charset="0"/>
                <a:ea typeface="Adobe Fangsong Std R" panose="02020400000000000000" pitchFamily="18" charset="-128"/>
              </a:rPr>
              <a:t>Соотношение количества рекламаций, поступивших по вине ПАО «КМЗ» и поставщиков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94F6DFB-3188-4961-9662-F08A6B8B8662}"/>
              </a:ext>
            </a:extLst>
          </p:cNvPr>
          <p:cNvGrpSpPr/>
          <p:nvPr/>
        </p:nvGrpSpPr>
        <p:grpSpPr>
          <a:xfrm>
            <a:off x="6354018" y="5856712"/>
            <a:ext cx="1420860" cy="314060"/>
            <a:chOff x="6570042" y="5468429"/>
            <a:chExt cx="1420860" cy="314060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B68EBE1A-9960-4B4E-B3B5-C90990D6CF3B}"/>
                </a:ext>
              </a:extLst>
            </p:cNvPr>
            <p:cNvSpPr/>
            <p:nvPr/>
          </p:nvSpPr>
          <p:spPr>
            <a:xfrm>
              <a:off x="6570042" y="5598056"/>
              <a:ext cx="144016" cy="129252"/>
            </a:xfrm>
            <a:prstGeom prst="rect">
              <a:avLst/>
            </a:prstGeom>
            <a:solidFill>
              <a:srgbClr val="004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4078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086D64-5071-4F3B-AA58-4A60B518D9FE}"/>
                </a:ext>
              </a:extLst>
            </p:cNvPr>
            <p:cNvSpPr txBox="1"/>
            <p:nvPr/>
          </p:nvSpPr>
          <p:spPr>
            <a:xfrm>
              <a:off x="6733402" y="5468429"/>
              <a:ext cx="1257500" cy="3140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ru-RU" altLang="ru-RU" sz="1400" dirty="0">
                  <a:latin typeface="FuturaLightC" panose="04000500000000000000" pitchFamily="82" charset="0"/>
                  <a:ea typeface="Adobe Fangsong Std R" panose="02020400000000000000" pitchFamily="18" charset="-128"/>
                </a:rPr>
                <a:t>ПАО «КМЗ»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3B4A90C-18AD-4CCD-ADAE-9749E044B8D5}"/>
              </a:ext>
            </a:extLst>
          </p:cNvPr>
          <p:cNvGrpSpPr/>
          <p:nvPr/>
        </p:nvGrpSpPr>
        <p:grpSpPr>
          <a:xfrm>
            <a:off x="6354018" y="6217608"/>
            <a:ext cx="1420860" cy="314060"/>
            <a:chOff x="6570042" y="5468429"/>
            <a:chExt cx="1420860" cy="314060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F44628BC-ECC7-4EFB-B35C-557C40D906B0}"/>
                </a:ext>
              </a:extLst>
            </p:cNvPr>
            <p:cNvSpPr/>
            <p:nvPr/>
          </p:nvSpPr>
          <p:spPr>
            <a:xfrm>
              <a:off x="6570042" y="5598056"/>
              <a:ext cx="144016" cy="1292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4078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B96EEC-BF9D-4E4B-BB23-F2567015456A}"/>
                </a:ext>
              </a:extLst>
            </p:cNvPr>
            <p:cNvSpPr txBox="1"/>
            <p:nvPr/>
          </p:nvSpPr>
          <p:spPr>
            <a:xfrm>
              <a:off x="6733402" y="5468429"/>
              <a:ext cx="1257500" cy="3140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ru-RU" altLang="ru-RU" sz="1400" dirty="0">
                  <a:latin typeface="FuturaLightC" panose="04000500000000000000" pitchFamily="82" charset="0"/>
                  <a:ea typeface="Adobe Fangsong Std R" panose="02020400000000000000" pitchFamily="18" charset="-128"/>
                </a:rPr>
                <a:t>Поставщики</a:t>
              </a: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2B8BDA-562A-45DC-9B73-D6E79E406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8671" y="1971698"/>
            <a:ext cx="10522608" cy="317629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DA3FCA-818C-4A5D-9372-0535569B6A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22" y="4974640"/>
            <a:ext cx="6114818" cy="186553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DAF2F9B-3B60-40A9-B1F6-DD5CE00F749D}"/>
              </a:ext>
            </a:extLst>
          </p:cNvPr>
          <p:cNvSpPr txBox="1"/>
          <p:nvPr/>
        </p:nvSpPr>
        <p:spPr>
          <a:xfrm>
            <a:off x="3833739" y="479338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144877"/>
                </a:solidFill>
                <a:latin typeface="FuturaDemiC" pitchFamily="82" charset="0"/>
              </a:rPr>
              <a:t>2019: ГОД КАЧЕСТВА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6D2972-6767-41D2-ADC5-C587B567F603}"/>
              </a:ext>
            </a:extLst>
          </p:cNvPr>
          <p:cNvSpPr txBox="1"/>
          <p:nvPr/>
        </p:nvSpPr>
        <p:spPr>
          <a:xfrm>
            <a:off x="620386" y="1521310"/>
            <a:ext cx="9606133" cy="606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altLang="ru-RU" sz="16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Генеральным директором установлен жесткий срок на рассмотрение и принятие решения по гарантийным обращениям </a:t>
            </a:r>
            <a:r>
              <a:rPr lang="ru-RU" altLang="ru-RU" sz="1600" b="1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– 4 рабочих дня</a:t>
            </a:r>
            <a:r>
              <a:rPr lang="ru-RU" altLang="ru-RU" sz="16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. Благодаря этому</a:t>
            </a:r>
            <a:r>
              <a:rPr lang="en-US" altLang="ru-RU" sz="16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, </a:t>
            </a:r>
            <a:r>
              <a:rPr lang="ru-RU" altLang="ru-RU" sz="16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динамика рекламаций имеет положительную тенденцию:</a:t>
            </a:r>
          </a:p>
        </p:txBody>
      </p:sp>
    </p:spTree>
    <p:extLst>
      <p:ext uri="{BB962C8B-B14F-4D97-AF65-F5344CB8AC3E}">
        <p14:creationId xmlns:p14="http://schemas.microsoft.com/office/powerpoint/2010/main" val="145638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22C3D43-BF13-4140-AF7D-DEEDF0E89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0" y="1132563"/>
            <a:ext cx="10693633" cy="3307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CA3E32D-5012-A340-BCE8-5792EDB64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98" y="356887"/>
            <a:ext cx="2336800" cy="660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153D9D4-5328-F546-9622-8BBDBD848404}"/>
              </a:ext>
            </a:extLst>
          </p:cNvPr>
          <p:cNvSpPr txBox="1"/>
          <p:nvPr/>
        </p:nvSpPr>
        <p:spPr>
          <a:xfrm>
            <a:off x="9667160" y="694818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144877"/>
                </a:solidFill>
                <a:latin typeface="FuturaBookC" pitchFamily="82" charset="0"/>
              </a:rPr>
              <a:t>6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89297" y="6732165"/>
            <a:ext cx="9265121" cy="0"/>
          </a:xfrm>
          <a:prstGeom prst="line">
            <a:avLst/>
          </a:prstGeom>
          <a:ln>
            <a:solidFill>
              <a:srgbClr val="00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DC4DDE-6CD2-4622-BE00-3584DF41AB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20" y="3707829"/>
            <a:ext cx="1902271" cy="269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BFB4E6-506C-46DA-8C1E-A7BDB42701D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650" y="3707828"/>
            <a:ext cx="1902446" cy="2690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3E713D-0593-42B8-BE5E-BD3F145F40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906" y="3707693"/>
            <a:ext cx="1904284" cy="2692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FFBD96-2DED-42EB-BABA-BC22AEF01B38}"/>
              </a:ext>
            </a:extLst>
          </p:cNvPr>
          <p:cNvSpPr txBox="1"/>
          <p:nvPr/>
        </p:nvSpPr>
        <p:spPr>
          <a:xfrm>
            <a:off x="620387" y="6948189"/>
            <a:ext cx="48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FuturaBookC" pitchFamily="82" charset="0"/>
              </a:rPr>
              <a:t>www.kmzlift.ru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FuturaBookC" pitchFamily="82" charset="0"/>
              </a:rPr>
              <a:t> / +7 (495) 252 77 75 / Москва 2020 г.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2E9C32-9113-40A1-8EAE-2CDA014083CD}"/>
              </a:ext>
            </a:extLst>
          </p:cNvPr>
          <p:cNvSpPr txBox="1"/>
          <p:nvPr/>
        </p:nvSpPr>
        <p:spPr>
          <a:xfrm>
            <a:off x="3833739" y="479338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144877"/>
                </a:solidFill>
                <a:latin typeface="FuturaDemiC" pitchFamily="82" charset="0"/>
              </a:rPr>
              <a:t>2020: ГОД ДИЗАЙНА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560C12-D8D8-456B-B9F4-7915BEBA46DF}"/>
              </a:ext>
            </a:extLst>
          </p:cNvPr>
          <p:cNvSpPr txBox="1"/>
          <p:nvPr/>
        </p:nvSpPr>
        <p:spPr>
          <a:xfrm>
            <a:off x="620387" y="1733121"/>
            <a:ext cx="991009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latin typeface="FuturaDemiC" panose="04000500000000000000" pitchFamily="82" charset="0"/>
                <a:ea typeface="Adobe Fangsong Std R" panose="02020400000000000000" pitchFamily="18" charset="-128"/>
                <a:cs typeface="+mj-cs"/>
              </a:rPr>
              <a:t>20</a:t>
            </a:r>
            <a:r>
              <a:rPr lang="ru-RU" sz="1400" b="1" dirty="0">
                <a:latin typeface="FuturaDemiC" panose="04000500000000000000" pitchFamily="82" charset="0"/>
                <a:ea typeface="Adobe Fangsong Std R" panose="02020400000000000000" pitchFamily="18" charset="-128"/>
                <a:cs typeface="+mj-cs"/>
              </a:rPr>
              <a:t>20</a:t>
            </a:r>
            <a:r>
              <a:rPr lang="en-US" sz="1400" b="1" dirty="0">
                <a:latin typeface="FuturaDemiC" panose="04000500000000000000" pitchFamily="82" charset="0"/>
                <a:ea typeface="Adobe Fangsong Std R" panose="02020400000000000000" pitchFamily="18" charset="-128"/>
                <a:cs typeface="+mj-cs"/>
              </a:rPr>
              <a:t> </a:t>
            </a:r>
            <a:r>
              <a:rPr lang="ru-RU" sz="1400" b="1" dirty="0">
                <a:latin typeface="FuturaDemiC" panose="04000500000000000000" pitchFamily="82" charset="0"/>
                <a:ea typeface="Adobe Fangsong Std R" panose="02020400000000000000" pitchFamily="18" charset="-128"/>
                <a:cs typeface="+mj-cs"/>
              </a:rPr>
              <a:t>год был определен Компанией как Год Дизайна: </a:t>
            </a:r>
          </a:p>
          <a:p>
            <a:pPr>
              <a:defRPr/>
            </a:pPr>
            <a:endParaRPr lang="ru-RU" sz="1400" dirty="0">
              <a:latin typeface="FuturaLightC" panose="04000500000000000000" pitchFamily="82" charset="0"/>
              <a:ea typeface="Adobe Fangsong Std R" panose="02020400000000000000" pitchFamily="18" charset="-128"/>
              <a:cs typeface="+mj-cs"/>
            </a:endParaRPr>
          </a:p>
          <a:p>
            <a:pPr marL="347529" indent="-347529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DESIGN, 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в переводе с английского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, 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означает как «стиль»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, 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так и «</a:t>
            </a:r>
            <a:r>
              <a:rPr lang="ru-RU" sz="1400" dirty="0">
                <a:latin typeface="FuturaBookC" panose="04000500000000000000" pitchFamily="82" charset="0"/>
              </a:rPr>
              <a:t>конструкцию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»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, 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«проект»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, 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«замысел». Это широкое понятие объединяет в себе множество смыслов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, 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основополагающим из которых является нечто новое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, 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отличное от прежнего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, 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и подчеркивающее индивидуальность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.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   </a:t>
            </a:r>
          </a:p>
          <a:p>
            <a:pPr marL="347529" indent="-347529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Следуя этому принципу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, 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мы делаем фокус на индивидуальности как таковой: от индивидуального подхода в работе с заказчиками – до индивидуальных проектов. Всё это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,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 по совокупности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, 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определяет стратегию «Дизайна» и задает новые стандарты работы в российской лифтостроительной отрасли! 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</a:rPr>
              <a:t> </a:t>
            </a:r>
            <a:endParaRPr lang="ru-RU" sz="1400" dirty="0">
              <a:latin typeface="FuturaBookC" panose="04000500000000000000" pitchFamily="82" charset="0"/>
              <a:ea typeface="Adobe Fangsong Std R" panose="02020400000000000000" pitchFamily="18" charset="-128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39A91C-EF32-40DB-B467-379107AFB58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170" y="3707112"/>
            <a:ext cx="1904284" cy="2692873"/>
          </a:xfrm>
          <a:prstGeom prst="rect">
            <a:avLst/>
          </a:prstGeom>
          <a:effectLst>
            <a:glow rad="127000">
              <a:srgbClr val="00B0F0"/>
            </a:glow>
            <a:outerShdw blurRad="2921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8351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22C3D43-BF13-4140-AF7D-DEEDF0E89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0" y="1132563"/>
            <a:ext cx="10693633" cy="3307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CA3E32D-5012-A340-BCE8-5792EDB64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98" y="356887"/>
            <a:ext cx="2336800" cy="660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153D9D4-5328-F546-9622-8BBDBD848404}"/>
              </a:ext>
            </a:extLst>
          </p:cNvPr>
          <p:cNvSpPr txBox="1"/>
          <p:nvPr/>
        </p:nvSpPr>
        <p:spPr>
          <a:xfrm>
            <a:off x="9667160" y="694818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144877"/>
                </a:solidFill>
                <a:latin typeface="FuturaBookC" pitchFamily="82" charset="0"/>
              </a:rPr>
              <a:t>7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89297" y="6732165"/>
            <a:ext cx="9265121" cy="0"/>
          </a:xfrm>
          <a:prstGeom prst="line">
            <a:avLst/>
          </a:prstGeom>
          <a:ln>
            <a:solidFill>
              <a:srgbClr val="00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43FA20F-22C9-42A7-B40D-9A2FAA2DF386}"/>
              </a:ext>
            </a:extLst>
          </p:cNvPr>
          <p:cNvSpPr txBox="1"/>
          <p:nvPr/>
        </p:nvSpPr>
        <p:spPr>
          <a:xfrm>
            <a:off x="620387" y="6948189"/>
            <a:ext cx="48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FuturaBookC" pitchFamily="82" charset="0"/>
              </a:rPr>
              <a:t>www.kmzlift.ru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FuturaBookC" pitchFamily="82" charset="0"/>
              </a:rPr>
              <a:t> / +7 (495) 252 77 75 / Москва 2020 г.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33D1BC-BB62-4B2B-9BCE-94CA069EFC40}"/>
              </a:ext>
            </a:extLst>
          </p:cNvPr>
          <p:cNvSpPr txBox="1"/>
          <p:nvPr/>
        </p:nvSpPr>
        <p:spPr>
          <a:xfrm>
            <a:off x="3833739" y="479338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144877"/>
                </a:solidFill>
                <a:latin typeface="FuturaDemiC" pitchFamily="82" charset="0"/>
              </a:rPr>
              <a:t>2020: ГОД ДИЗАЙНА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D6356EA-F24A-4801-89BB-A891B1C8F732}"/>
              </a:ext>
            </a:extLst>
          </p:cNvPr>
          <p:cNvGrpSpPr/>
          <p:nvPr/>
        </p:nvGrpSpPr>
        <p:grpSpPr>
          <a:xfrm>
            <a:off x="1313458" y="2627709"/>
            <a:ext cx="8136904" cy="4044564"/>
            <a:chOff x="377354" y="1525552"/>
            <a:chExt cx="9915412" cy="4928597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22A0C9C-6C46-4C5B-85F6-97686D31E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9440" y="1601272"/>
              <a:ext cx="2315830" cy="2374790"/>
            </a:xfrm>
            <a:prstGeom prst="rect">
              <a:avLst/>
            </a:prstGeom>
          </p:spPr>
        </p:pic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1D890AD3-945F-4398-A603-64375EA9246C}"/>
                </a:ext>
              </a:extLst>
            </p:cNvPr>
            <p:cNvGrpSpPr/>
            <p:nvPr/>
          </p:nvGrpSpPr>
          <p:grpSpPr>
            <a:xfrm>
              <a:off x="377354" y="1525552"/>
              <a:ext cx="9915412" cy="4928597"/>
              <a:chOff x="377354" y="1525552"/>
              <a:chExt cx="9915412" cy="4928597"/>
            </a:xfrm>
          </p:grpSpPr>
          <p:pic>
            <p:nvPicPr>
              <p:cNvPr id="3" name="Рисунок 2">
                <a:extLst>
                  <a:ext uri="{FF2B5EF4-FFF2-40B4-BE49-F238E27FC236}">
                    <a16:creationId xmlns:a16="http://schemas.microsoft.com/office/drawing/2014/main" id="{FE947330-BB74-4DD5-AF86-38A9C11E07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76937" y="1601272"/>
                <a:ext cx="2315829" cy="2360426"/>
              </a:xfrm>
              <a:prstGeom prst="rect">
                <a:avLst/>
              </a:prstGeom>
            </p:spPr>
          </p:pic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48D02DD0-7E10-40FE-8B40-E56F45927B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2035" y="1601272"/>
                <a:ext cx="2347528" cy="2360426"/>
              </a:xfrm>
              <a:prstGeom prst="rect">
                <a:avLst/>
              </a:prstGeom>
            </p:spPr>
          </p:pic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CFE81768-5D9B-4F58-90FC-3558E1D812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9440" y="4016893"/>
                <a:ext cx="1912476" cy="2374791"/>
              </a:xfrm>
              <a:prstGeom prst="rect">
                <a:avLst/>
              </a:prstGeom>
            </p:spPr>
          </p:pic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F1566F6E-34FA-43D8-B314-249E46B75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89921" y="1525552"/>
                <a:ext cx="1214268" cy="2454345"/>
              </a:xfrm>
              <a:prstGeom prst="rect">
                <a:avLst/>
              </a:prstGeom>
            </p:spPr>
          </p:pic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6836CA63-D848-4BA3-BEC1-F895A3E1D0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31405" y="4042120"/>
                <a:ext cx="2261361" cy="2360425"/>
              </a:xfrm>
              <a:prstGeom prst="rect">
                <a:avLst/>
              </a:prstGeom>
            </p:spPr>
          </p:pic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4FBFF5C8-4120-495B-8198-9FE6594421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99142" y="1593224"/>
                <a:ext cx="1500719" cy="2374791"/>
              </a:xfrm>
              <a:prstGeom prst="rect">
                <a:avLst/>
              </a:prstGeom>
            </p:spPr>
          </p:pic>
          <p:pic>
            <p:nvPicPr>
              <p:cNvPr id="30" name="Рисунок 29">
                <a:extLst>
                  <a:ext uri="{FF2B5EF4-FFF2-40B4-BE49-F238E27FC236}">
                    <a16:creationId xmlns:a16="http://schemas.microsoft.com/office/drawing/2014/main" id="{143997FE-2812-4A06-95EB-2A3B385937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71916" y="4015001"/>
                <a:ext cx="1759489" cy="2439148"/>
              </a:xfrm>
              <a:prstGeom prst="rect">
                <a:avLst/>
              </a:prstGeom>
            </p:spPr>
          </p:pic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27D1E46E-7081-4CCD-9DBA-C5857A3F47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7354" y="4017554"/>
                <a:ext cx="3882642" cy="2409558"/>
              </a:xfrm>
              <a:prstGeom prst="rect">
                <a:avLst/>
              </a:prstGeom>
            </p:spPr>
          </p:pic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0B02BFC-6E40-4CAE-A179-963F194F0BB4}"/>
              </a:ext>
            </a:extLst>
          </p:cNvPr>
          <p:cNvSpPr txBox="1"/>
          <p:nvPr/>
        </p:nvSpPr>
        <p:spPr>
          <a:xfrm>
            <a:off x="620387" y="1817037"/>
            <a:ext cx="99100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Развитие концепции Дизайна позволило увеличить предприятию долю индивидуальных заказов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.</a:t>
            </a:r>
          </a:p>
          <a:p>
            <a:pPr>
              <a:defRPr/>
            </a:pP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В настоящий момент уже реализовано более </a:t>
            </a:r>
            <a:r>
              <a:rPr lang="ru-RU" sz="1400" b="1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50 эксклюзивных проектов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, 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а общее число произведенного оборудования с уникальной отделкой превысило </a:t>
            </a:r>
            <a:r>
              <a:rPr lang="ru-RU" sz="1400" b="1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300 единиц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!  Новое направление дало толчок для создания </a:t>
            </a:r>
            <a:r>
              <a:rPr lang="ru-RU" sz="1400" b="1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новой линейки </a:t>
            </a:r>
            <a:r>
              <a:rPr lang="en-US" sz="1400" b="1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ALTIUS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.</a:t>
            </a:r>
            <a:endParaRPr lang="ru-RU" sz="1400" dirty="0">
              <a:latin typeface="FuturaBookC" panose="04000500000000000000" pitchFamily="82" charset="0"/>
              <a:ea typeface="Adobe Fangsong Std R" panose="020204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3935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22C3D43-BF13-4140-AF7D-DEEDF0E89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0" y="1132563"/>
            <a:ext cx="10693633" cy="3307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CA3E32D-5012-A340-BCE8-5792EDB64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98" y="356887"/>
            <a:ext cx="2336800" cy="660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153D9D4-5328-F546-9622-8BBDBD848404}"/>
              </a:ext>
            </a:extLst>
          </p:cNvPr>
          <p:cNvSpPr txBox="1"/>
          <p:nvPr/>
        </p:nvSpPr>
        <p:spPr>
          <a:xfrm>
            <a:off x="9667160" y="694818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144877"/>
                </a:solidFill>
                <a:latin typeface="FuturaBookC" pitchFamily="82" charset="0"/>
              </a:rPr>
              <a:t>8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89297" y="6732165"/>
            <a:ext cx="9265121" cy="0"/>
          </a:xfrm>
          <a:prstGeom prst="line">
            <a:avLst/>
          </a:prstGeom>
          <a:ln>
            <a:solidFill>
              <a:srgbClr val="00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43FA20F-22C9-42A7-B40D-9A2FAA2DF386}"/>
              </a:ext>
            </a:extLst>
          </p:cNvPr>
          <p:cNvSpPr txBox="1"/>
          <p:nvPr/>
        </p:nvSpPr>
        <p:spPr>
          <a:xfrm>
            <a:off x="620387" y="6948189"/>
            <a:ext cx="48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FuturaBookC" pitchFamily="82" charset="0"/>
              </a:rPr>
              <a:t>www.kmzlift.ru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FuturaBookC" pitchFamily="82" charset="0"/>
              </a:rPr>
              <a:t> / +7 (495) 252 77 75 / Москва 2020 г.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33D1BC-BB62-4B2B-9BCE-94CA069EFC40}"/>
              </a:ext>
            </a:extLst>
          </p:cNvPr>
          <p:cNvSpPr txBox="1"/>
          <p:nvPr/>
        </p:nvSpPr>
        <p:spPr>
          <a:xfrm>
            <a:off x="3833739" y="479338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144877"/>
                </a:solidFill>
                <a:latin typeface="FuturaDemiC" pitchFamily="82" charset="0"/>
              </a:rPr>
              <a:t>2020: ГОД ДИЗАЙНА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EF13B3-2DC6-4789-AB57-CF2C3A9A38B8}"/>
              </a:ext>
            </a:extLst>
          </p:cNvPr>
          <p:cNvSpPr txBox="1"/>
          <p:nvPr/>
        </p:nvSpPr>
        <p:spPr>
          <a:xfrm>
            <a:off x="620387" y="1733121"/>
            <a:ext cx="9910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Эксклюзивная </a:t>
            </a:r>
            <a:r>
              <a:rPr lang="ru-RU" sz="1400" b="1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линейка </a:t>
            </a:r>
            <a:r>
              <a:rPr lang="en-US" sz="1400" b="1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ALTIUS 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базируется на индивидуальных проектах исключительного качества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, 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как в части отделки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, 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так и в компоновке самым современным оборудованием</a:t>
            </a:r>
            <a:r>
              <a:rPr lang="en-US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.</a:t>
            </a:r>
            <a:endParaRPr lang="ru-RU" sz="1400" dirty="0">
              <a:latin typeface="FuturaBookC" panose="04000500000000000000" pitchFamily="82" charset="0"/>
              <a:ea typeface="Adobe Fangsong Std R" panose="02020400000000000000" pitchFamily="18" charset="-128"/>
              <a:cs typeface="+mj-cs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F4659EB-B732-4C62-854F-A26BC3586F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96" y="2556773"/>
            <a:ext cx="3000425" cy="403505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F190920-4FDA-4184-B092-1F92EA8C3A8C}"/>
              </a:ext>
            </a:extLst>
          </p:cNvPr>
          <p:cNvSpPr txBox="1"/>
          <p:nvPr/>
        </p:nvSpPr>
        <p:spPr>
          <a:xfrm>
            <a:off x="3905746" y="2411685"/>
            <a:ext cx="6048672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Станция управления ТПА-2</a:t>
            </a:r>
          </a:p>
          <a:p>
            <a:pPr>
              <a:defRPr/>
            </a:pPr>
            <a:endParaRPr lang="ru-RU" sz="1400" dirty="0">
              <a:latin typeface="FuturaBookC" panose="04000500000000000000" pitchFamily="82" charset="0"/>
              <a:ea typeface="Adobe Fangsong Std R" panose="02020400000000000000" pitchFamily="18" charset="-128"/>
              <a:cs typeface="+mj-cs"/>
            </a:endParaRPr>
          </a:p>
          <a:p>
            <a:pPr>
              <a:defRPr/>
            </a:pP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+mj-cs"/>
              </a:rPr>
              <a:t>Станция управления </a:t>
            </a:r>
            <a:r>
              <a:rPr lang="ru-RU" sz="1400" dirty="0">
                <a:latin typeface="FuturaBookC" panose="04000500000000000000" pitchFamily="82" charset="0"/>
                <a:ea typeface="Adobe Fangsong Std R" panose="02020400000000000000" pitchFamily="18" charset="-128"/>
                <a:cs typeface="Times New Roman" panose="02020603050405020304" pitchFamily="18" charset="0"/>
              </a:rPr>
              <a:t>п</a:t>
            </a:r>
            <a:r>
              <a:rPr lang="ru-RU" sz="1400" dirty="0">
                <a:latin typeface="FuturaBookC" panose="04000500000000000000" pitchFamily="82" charset="0"/>
                <a:cs typeface="Times New Roman" panose="02020603050405020304" pitchFamily="18" charset="0"/>
              </a:rPr>
              <a:t>редназначена для управления пассажирскими, грузовыми, больничными лифтами в широком диапазоне</a:t>
            </a:r>
            <a:r>
              <a:rPr lang="en-US" sz="1400" dirty="0">
                <a:latin typeface="FuturaBookC" panose="04000500000000000000" pitchFamily="82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FuturaBookC" panose="04000500000000000000" pitchFamily="82" charset="0"/>
                <a:cs typeface="Times New Roman" panose="02020603050405020304" pitchFamily="18" charset="0"/>
              </a:rPr>
              <a:t>применения и отвечает требованиям межгосударственного стандарта ГОСТ 33984.1-2016 (</a:t>
            </a:r>
            <a:r>
              <a:rPr lang="en-US" sz="1400" dirty="0">
                <a:latin typeface="FuturaBookC" panose="04000500000000000000" pitchFamily="82" charset="0"/>
                <a:cs typeface="Times New Roman" panose="02020603050405020304" pitchFamily="18" charset="0"/>
              </a:rPr>
              <a:t>EN 81-20:2014). </a:t>
            </a:r>
            <a:r>
              <a:rPr lang="ru-RU" sz="1400" dirty="0">
                <a:latin typeface="FuturaBookC" panose="04000500000000000000" pitchFamily="82" charset="0"/>
                <a:cs typeface="Times New Roman" panose="02020603050405020304" pitchFamily="18" charset="0"/>
              </a:rPr>
              <a:t>В составе станции используются самые надёжные современные комплектующие</a:t>
            </a:r>
            <a:r>
              <a:rPr lang="en-US" sz="1400" dirty="0">
                <a:latin typeface="FuturaBookC" panose="04000500000000000000" pitchFamily="82" charset="0"/>
                <a:cs typeface="Times New Roman" panose="02020603050405020304" pitchFamily="18" charset="0"/>
              </a:rPr>
              <a:t> (Yaskawa, Schneider Electric, FUJI Electric </a:t>
            </a:r>
            <a:r>
              <a:rPr lang="ru-RU" sz="1400" dirty="0">
                <a:latin typeface="FuturaBookC" panose="04000500000000000000" pitchFamily="82" charset="0"/>
                <a:cs typeface="Times New Roman" panose="02020603050405020304" pitchFamily="18" charset="0"/>
              </a:rPr>
              <a:t>и другие</a:t>
            </a:r>
            <a:r>
              <a:rPr lang="en-US" sz="1400" dirty="0">
                <a:latin typeface="FuturaBookC" panose="04000500000000000000" pitchFamily="82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FuturaBookC" panose="04000500000000000000" pitchFamily="82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dirty="0">
                <a:latin typeface="FuturaBookC" panose="04000500000000000000" pitchFamily="82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endParaRPr lang="ru-RU" sz="1400" dirty="0">
              <a:latin typeface="FuturaBookC" panose="04000500000000000000" pitchFamily="82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b="1" dirty="0">
                <a:latin typeface="FuturaBookC" panose="04000500000000000000" pitchFamily="82" charset="0"/>
                <a:cs typeface="Times New Roman" panose="02020603050405020304" pitchFamily="18" charset="0"/>
              </a:rPr>
              <a:t>Технические характеристики станции</a:t>
            </a:r>
          </a:p>
          <a:p>
            <a:pPr>
              <a:defRPr/>
            </a:pPr>
            <a:endParaRPr lang="ru-RU" sz="1400" dirty="0">
              <a:latin typeface="FuturaBookC" panose="04000500000000000000" pitchFamily="82" charset="0"/>
              <a:cs typeface="Times New Roman" panose="02020603050405020304" pitchFamily="18" charset="0"/>
            </a:endParaRPr>
          </a:p>
          <a:p>
            <a:pPr marL="46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FuturaBookC" panose="04000500000000000000" pitchFamily="82" charset="0"/>
                <a:cs typeface="Times New Roman" panose="02020603050405020304" pitchFamily="18" charset="0"/>
              </a:rPr>
              <a:t>Максимальная грузоподъемность – 1600 кг.</a:t>
            </a:r>
          </a:p>
          <a:p>
            <a:pPr marL="46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FuturaBookC" panose="04000500000000000000" pitchFamily="82" charset="0"/>
                <a:cs typeface="Times New Roman" panose="02020603050405020304" pitchFamily="18" charset="0"/>
              </a:rPr>
              <a:t>Скорость движения кабины - до 4,0 м/с.</a:t>
            </a:r>
          </a:p>
          <a:p>
            <a:pPr marL="46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FuturaBookC" panose="04000500000000000000" pitchFamily="82" charset="0"/>
                <a:cs typeface="Times New Roman" panose="02020603050405020304" pitchFamily="18" charset="0"/>
              </a:rPr>
              <a:t>Количество этажей – до 64.</a:t>
            </a:r>
          </a:p>
          <a:p>
            <a:pPr marL="46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FuturaBookC" panose="04000500000000000000" pitchFamily="82" charset="0"/>
                <a:cs typeface="Times New Roman" panose="02020603050405020304" pitchFamily="18" charset="0"/>
              </a:rPr>
              <a:t>Групповое управление до 8 лифтов.</a:t>
            </a:r>
          </a:p>
          <a:p>
            <a:pPr marL="46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FuturaBookC" panose="04000500000000000000" pitchFamily="82" charset="0"/>
                <a:cs typeface="Times New Roman" panose="02020603050405020304" pitchFamily="18" charset="0"/>
              </a:rPr>
              <a:t>Главный привод – регулируемый с частотным преобразователем.</a:t>
            </a:r>
          </a:p>
          <a:p>
            <a:pPr marL="46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FuturaBookC" panose="04000500000000000000" pitchFamily="82" charset="0"/>
                <a:cs typeface="Times New Roman" panose="02020603050405020304" pitchFamily="18" charset="0"/>
              </a:rPr>
              <a:t>Вид системы – распределенная.</a:t>
            </a:r>
          </a:p>
          <a:p>
            <a:pPr marL="46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FuturaBookC" panose="04000500000000000000" pitchFamily="82" charset="0"/>
                <a:cs typeface="Times New Roman" panose="02020603050405020304" pitchFamily="18" charset="0"/>
              </a:rPr>
              <a:t>Протокол обмена данными – </a:t>
            </a:r>
            <a:r>
              <a:rPr lang="en-US" sz="1400" dirty="0">
                <a:latin typeface="FuturaBookC" panose="04000500000000000000" pitchFamily="82" charset="0"/>
                <a:cs typeface="Times New Roman" panose="02020603050405020304" pitchFamily="18" charset="0"/>
              </a:rPr>
              <a:t>CAN </a:t>
            </a:r>
            <a:r>
              <a:rPr lang="ru-RU" sz="1400" dirty="0">
                <a:latin typeface="FuturaBookC" panose="04000500000000000000" pitchFamily="82" charset="0"/>
                <a:cs typeface="Times New Roman" panose="02020603050405020304" pitchFamily="18" charset="0"/>
              </a:rPr>
              <a:t>и </a:t>
            </a:r>
            <a:r>
              <a:rPr lang="en-US" sz="1400" dirty="0">
                <a:latin typeface="FuturaBookC" panose="04000500000000000000" pitchFamily="82" charset="0"/>
                <a:cs typeface="Times New Roman" panose="02020603050405020304" pitchFamily="18" charset="0"/>
              </a:rPr>
              <a:t>RS485</a:t>
            </a:r>
            <a:r>
              <a:rPr lang="ru-RU" sz="1400" dirty="0">
                <a:latin typeface="FuturaBookC" panose="04000500000000000000" pitchFamily="82" charset="0"/>
                <a:cs typeface="Times New Roman" panose="02020603050405020304" pitchFamily="18" charset="0"/>
              </a:rPr>
              <a:t>.</a:t>
            </a:r>
          </a:p>
          <a:p>
            <a:pPr marL="46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FuturaBookC" panose="04000500000000000000" pitchFamily="82" charset="0"/>
                <a:cs typeface="Times New Roman" panose="02020603050405020304" pitchFamily="18" charset="0"/>
              </a:rPr>
              <a:t>Срок службы – 25 лет.</a:t>
            </a:r>
          </a:p>
          <a:p>
            <a:pPr>
              <a:defRPr/>
            </a:pPr>
            <a:endParaRPr lang="ru-RU" sz="1400" dirty="0">
              <a:latin typeface="FuturaBookC" panose="04000500000000000000" pitchFamily="82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dirty="0">
              <a:latin typeface="FuturaBookC" panose="04000500000000000000" pitchFamily="82" charset="0"/>
              <a:ea typeface="Adobe Fangsong Std R" panose="020204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53504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chemeClr val="bg1"/>
            </a:solidFill>
            <a:latin typeface="FuturaBookC" pitchFamily="8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17842</TotalTime>
  <Words>967</Words>
  <Application>Microsoft Office PowerPoint</Application>
  <PresentationFormat>Произвольный</PresentationFormat>
  <Paragraphs>131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Adobe Fangsong Std R</vt:lpstr>
      <vt:lpstr>Arial</vt:lpstr>
      <vt:lpstr>Calibri</vt:lpstr>
      <vt:lpstr>FuturaBookC</vt:lpstr>
      <vt:lpstr>FuturaDemiC</vt:lpstr>
      <vt:lpstr>FuturaLightC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xUSSR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DrykinAV@kmzlift.ru</dc:creator>
  <cp:lastModifiedBy>Лядунов Юрий Александрович</cp:lastModifiedBy>
  <cp:revision>1631</cp:revision>
  <cp:lastPrinted>2019-06-25T13:27:53Z</cp:lastPrinted>
  <dcterms:created xsi:type="dcterms:W3CDTF">2009-01-23T14:28:45Z</dcterms:created>
  <dcterms:modified xsi:type="dcterms:W3CDTF">2020-09-08T06:57:42Z</dcterms:modified>
</cp:coreProperties>
</file>